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heme/theme11.xml" ContentType="application/vnd.openxmlformats-officedocument.theme+xml"/>
  <Override PartName="/ppt/tags/tag2.xml" ContentType="application/vnd.openxmlformats-officedocument.presentationml.tags+xml"/>
  <Override PartName="/ppt/theme/theme12.xml" ContentType="application/vnd.openxmlformats-officedocument.theme+xml"/>
  <Override PartName="/ppt/tags/tag3.xml" ContentType="application/vnd.openxmlformats-officedocument.presentationml.tags+xml"/>
  <Override PartName="/ppt/theme/theme13.xml" ContentType="application/vnd.openxmlformats-officedocument.theme+xml"/>
  <Override PartName="/ppt/tags/tag4.xml" ContentType="application/vnd.openxmlformats-officedocument.presentationml.tags+xml"/>
  <Override PartName="/ppt/theme/theme14.xml" ContentType="application/vnd.openxmlformats-officedocument.theme+xml"/>
  <Override PartName="/ppt/tags/tag5.xml" ContentType="application/vnd.openxmlformats-officedocument.presentationml.tags+xml"/>
  <Override PartName="/ppt/theme/theme15.xml" ContentType="application/vnd.openxmlformats-officedocument.theme+xml"/>
  <Override PartName="/ppt/tags/tag6.xml" ContentType="application/vnd.openxmlformats-officedocument.presentationml.tags+xml"/>
  <Override PartName="/ppt/theme/theme16.xml" ContentType="application/vnd.openxmlformats-officedocument.theme+xml"/>
  <Override PartName="/ppt/tags/tag7.xml" ContentType="application/vnd.openxmlformats-officedocument.presentationml.tags+xml"/>
  <Override PartName="/ppt/theme/theme1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6" r:id="rId4"/>
    <p:sldMasterId id="2147483668" r:id="rId5"/>
    <p:sldMasterId id="2147483670" r:id="rId6"/>
    <p:sldMasterId id="2147483674" r:id="rId7"/>
    <p:sldMasterId id="2147483676" r:id="rId8"/>
    <p:sldMasterId id="2147483678" r:id="rId9"/>
    <p:sldMasterId id="2147483681" r:id="rId10"/>
    <p:sldMasterId id="2147483683" r:id="rId11"/>
    <p:sldMasterId id="2147483685" r:id="rId12"/>
    <p:sldMasterId id="2147483687" r:id="rId13"/>
    <p:sldMasterId id="2147483689" r:id="rId14"/>
    <p:sldMasterId id="2147483691" r:id="rId15"/>
    <p:sldMasterId id="2147483693" r:id="rId16"/>
  </p:sldMasterIdLst>
  <p:notesMasterIdLst>
    <p:notesMasterId r:id="rId59"/>
  </p:notesMasterIdLst>
  <p:sldIdLst>
    <p:sldId id="257" r:id="rId17"/>
    <p:sldId id="279" r:id="rId18"/>
    <p:sldId id="278" r:id="rId19"/>
    <p:sldId id="259" r:id="rId20"/>
    <p:sldId id="290" r:id="rId21"/>
    <p:sldId id="330" r:id="rId22"/>
    <p:sldId id="297" r:id="rId23"/>
    <p:sldId id="293" r:id="rId24"/>
    <p:sldId id="294" r:id="rId25"/>
    <p:sldId id="329" r:id="rId26"/>
    <p:sldId id="296"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3" r:id="rId42"/>
    <p:sldId id="341" r:id="rId43"/>
    <p:sldId id="312" r:id="rId44"/>
    <p:sldId id="340" r:id="rId45"/>
    <p:sldId id="314" r:id="rId46"/>
    <p:sldId id="316" r:id="rId47"/>
    <p:sldId id="317" r:id="rId48"/>
    <p:sldId id="322" r:id="rId49"/>
    <p:sldId id="318" r:id="rId50"/>
    <p:sldId id="320" r:id="rId51"/>
    <p:sldId id="331" r:id="rId52"/>
    <p:sldId id="323" r:id="rId53"/>
    <p:sldId id="324" r:id="rId54"/>
    <p:sldId id="327" r:id="rId55"/>
    <p:sldId id="328" r:id="rId56"/>
    <p:sldId id="321" r:id="rId57"/>
    <p:sldId id="34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878" autoAdjust="0"/>
  </p:normalViewPr>
  <p:slideViewPr>
    <p:cSldViewPr>
      <p:cViewPr varScale="1">
        <p:scale>
          <a:sx n="125" d="100"/>
          <a:sy n="125" d="100"/>
        </p:scale>
        <p:origin x="-1240"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Relationship Id="rId55" Type="http://schemas.openxmlformats.org/officeDocument/2006/relationships/slide" Target="slides/slide39.xml"/><Relationship Id="rId56" Type="http://schemas.openxmlformats.org/officeDocument/2006/relationships/slide" Target="slides/slide40.xml"/><Relationship Id="rId57" Type="http://schemas.openxmlformats.org/officeDocument/2006/relationships/slide" Target="slides/slide41.xml"/><Relationship Id="rId58" Type="http://schemas.openxmlformats.org/officeDocument/2006/relationships/slide" Target="slides/slide42.xml"/><Relationship Id="rId59" Type="http://schemas.openxmlformats.org/officeDocument/2006/relationships/notesMaster" Target="notesMasters/notesMaster1.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B75A-5914-4E92-B7E0-FC1C0C36E489}" type="datetimeFigureOut">
              <a:rPr lang="en-AU" smtClean="0"/>
              <a:pPr/>
              <a:t>24/02/15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7BD73-7ED1-48B4-9765-7159CDDD747E}" type="slidenum">
              <a:rPr lang="en-AU" smtClean="0"/>
              <a:pPr/>
              <a:t>‹#›</a:t>
            </a:fld>
            <a:endParaRPr lang="en-AU"/>
          </a:p>
        </p:txBody>
      </p:sp>
    </p:spTree>
    <p:extLst>
      <p:ext uri="{BB962C8B-B14F-4D97-AF65-F5344CB8AC3E}">
        <p14:creationId xmlns:p14="http://schemas.microsoft.com/office/powerpoint/2010/main" val="71549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3267BD73-7ED1-48B4-9765-7159CDDD747E}" type="slidenum">
              <a:rPr lang="en-AU" smtClean="0"/>
              <a:pPr/>
              <a:t>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r>
              <a:rPr lang="en-US" smtClean="0"/>
              <a:t>October, 2014</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October, 2014</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October, 2014</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lgn="l">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979512"/>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October, 2014</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r>
              <a:rPr lang="en-US" smtClean="0"/>
              <a:t>October, 2014</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r>
              <a:rPr lang="en-US" smtClean="0"/>
              <a:t>October, 2014</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r>
              <a:rPr lang="en-US" smtClean="0"/>
              <a:t>October, 2014</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2014</a:t>
            </a:r>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2014</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2014</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 Id="rId2" Type="http://schemas.openxmlformats.org/officeDocument/2006/relationships/tags" Target="../tags/tag1.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 Id="rId2" Type="http://schemas.openxmlformats.org/officeDocument/2006/relationships/tags" Target="../tags/tag2.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 Id="rId2" Type="http://schemas.openxmlformats.org/officeDocument/2006/relationships/tags" Target="../tags/tag3.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 Id="rId2" Type="http://schemas.openxmlformats.org/officeDocument/2006/relationships/tags" Target="../tags/tag4.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 Id="rId2" Type="http://schemas.openxmlformats.org/officeDocument/2006/relationships/tags" Target="../tags/tag5.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 Id="rId2" Type="http://schemas.openxmlformats.org/officeDocument/2006/relationships/tags" Target="../tags/tag6.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 Id="rId2"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3.tiff"/></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3.tiff"/></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 Id="rId3" Type="http://schemas.openxmlformats.org/officeDocument/2006/relationships/image" Target="../media/image3.tiff"/></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 Id="rId3" Type="http://schemas.openxmlformats.org/officeDocument/2006/relationships/image" Target="../media/image3.tiff"/></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 Id="rId3" Type="http://schemas.openxmlformats.org/officeDocument/2006/relationships/image" Target="../media/image3.tiff"/></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 Id="rId3" Type="http://schemas.openxmlformats.org/officeDocument/2006/relationships/image" Target="../media/image3.tiff"/></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 Id="rId3" Type="http://schemas.openxmlformats.org/officeDocument/2006/relationships/image" Target="../media/image3.tiff"/></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 Id="rId3"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AU"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2014</a:t>
            </a:r>
            <a:endParaRPr lang="en-AU"/>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6D359-D02E-42B8-AB99-516460014AEA}" type="slidenum">
              <a:rPr lang="en-AU" smtClean="0"/>
              <a:pPr/>
              <a:t>‹#›</a:t>
            </a:fld>
            <a:endParaRPr lang="en-AU"/>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819869" y="-5491"/>
            <a:ext cx="3319272" cy="2120494"/>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5"/>
            <a:ext cx="8640960" cy="489607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noChangeAspect="1"/>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defRPr/>
            </a:pPr>
            <a:endParaRPr lang="en-GB"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Autofit/>
          </a:bodyPr>
          <a:lstStyle/>
          <a:p>
            <a:pPr lvl="0"/>
            <a:r>
              <a:rPr lang="en-US" smtClean="0"/>
              <a:t>Click to edit Master title style</a:t>
            </a:r>
            <a:endParaRPr lang="en-GB" dirty="0"/>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noChangeAspect="1"/>
          </p:cNvGrpSpPr>
          <p:nvPr userDrawn="1"/>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endParaRPr lang="en-GB" dirty="0">
                <a:solidFill>
                  <a:srgbClr val="000000"/>
                </a:solidFil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endParaRPr lang="en-GB" dirty="0">
                <a:solidFill>
                  <a:srgbClr val="000000"/>
                </a:solidFill>
              </a:endParaRPr>
            </a:p>
          </p:txBody>
        </p:sp>
      </p:grpSp>
      <p:sp>
        <p:nvSpPr>
          <p:cNvPr id="58" name="Text Box 8"/>
          <p:cNvSpPr txBox="1">
            <a:spLocks noChangeArrowheads="1"/>
          </p:cNvSpPr>
          <p:nvPr>
            <p:custDataLst>
              <p:tags r:id="rId2"/>
            </p:custDataLst>
          </p:nvPr>
        </p:nvSpPr>
        <p:spPr bwMode="gray">
          <a:xfrm>
            <a:off x="251520" y="6356176"/>
            <a:ext cx="8242146" cy="457200"/>
          </a:xfrm>
          <a:prstGeom prst="rect">
            <a:avLst/>
          </a:prstGeom>
          <a:noFill/>
          <a:ln w="9525">
            <a:noFill/>
            <a:miter lim="800000"/>
            <a:headEnd/>
            <a:tailEnd/>
          </a:ln>
          <a:effectLst/>
        </p:spPr>
        <p:txBody>
          <a:bodyPr wrap="square" lIns="0" tIns="72000" rIns="0" bIns="0">
            <a:noAutofit/>
          </a:bodyPr>
          <a:lstStyle/>
          <a:p>
            <a:pPr>
              <a:spcBef>
                <a:spcPts val="300"/>
              </a:spcBef>
            </a:pPr>
            <a:r>
              <a:rPr lang="en-AU" sz="600" smtClean="0">
                <a:solidFill>
                  <a:srgbClr val="00338D"/>
                </a:solidFill>
              </a:rPr>
              <a:t>© 2014 KPMG, an Australian partnership and a member firm of the KPMG network of independent member firms affiliated with KPMG International Cooperative (“KPMG International”), a Swiss entity. All rights reserved.                                    </a:t>
            </a:r>
            <a:br>
              <a:rPr lang="en-AU" sz="600" smtClean="0">
                <a:solidFill>
                  <a:srgbClr val="00338D"/>
                </a:solidFill>
              </a:rPr>
            </a:br>
            <a:r>
              <a:rPr lang="en-AU" sz="600" smtClean="0">
                <a:solidFill>
                  <a:srgbClr val="00338D"/>
                </a:solidFill>
              </a:rPr>
              <a:t> KPMG and the KPMG logo are registered trademarks of KPMG International.</a:t>
            </a:r>
            <a:endParaRPr lang="en-GB" sz="600" dirty="0">
              <a:solidFill>
                <a:srgbClr val="00338D"/>
              </a:solidFill>
            </a:endParaRPr>
          </a:p>
        </p:txBody>
      </p:sp>
    </p:spTree>
  </p:cSld>
  <p:clrMap bg1="lt1" tx1="dk1" bg2="lt2" tx2="dk2" accent1="accent1" accent2="accent2" accent3="accent3" accent4="accent4" accent5="accent5" accent6="accent6" hlink="hlink" folHlink="folHlink"/>
  <p:hf hdr="0" ftr="0"/>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61"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63"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67"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69"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71"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77"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3" y="635639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October, 2014</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9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39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15FC477-0A05-4F3E-8EE9-E015C9089D5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00" y="100"/>
            <a:ext cx="2212848" cy="1413662"/>
          </a:xfrm>
          <a:prstGeom prst="rect">
            <a:avLst/>
          </a:prstGeom>
          <a:effectLst>
            <a:glow>
              <a:schemeClr val="accent1"/>
            </a:glow>
            <a:outerShdw sx="1000" sy="1000" algn="ctr" rotWithShape="0">
              <a:srgbClr val="000000"/>
            </a:outerShdw>
            <a:softEdge rad="127000"/>
          </a:effectLst>
        </p:spPr>
      </p:pic>
    </p:spTree>
  </p:cSld>
  <p:clrMap bg1="lt1" tx1="dk1" bg2="lt2" tx2="dk2" accent1="accent1" accent2="accent2" accent3="accent3" accent4="accent4" accent5="accent5" accent6="accent6" hlink="hlink" folHlink="folHlink"/>
  <p:sldLayoutIdLst>
    <p:sldLayoutId id="2147483679" r:id="rId1"/>
  </p:sldLayoutIdLst>
  <p:transition xmlns:p14="http://schemas.microsoft.com/office/powerpoint/2010/main" spd="slow">
    <p:fade/>
  </p:transition>
  <p:timing>
    <p:tnLst>
      <p:par>
        <p:cTn xmlns:p14="http://schemas.microsoft.com/office/powerpoint/2010/main" id="1" dur="indefinite" restart="never" nodeType="tmRoot"/>
      </p:par>
    </p:tnLst>
  </p:timing>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8.xml"/><Relationship Id="rId2"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1.xml"/><Relationship Id="rId5" Type="http://schemas.openxmlformats.org/officeDocument/2006/relationships/notesSlide" Target="../notesSlides/notesSlide2.xml"/><Relationship Id="rId6" Type="http://schemas.openxmlformats.org/officeDocument/2006/relationships/image" Target="../media/image1.tiff"/><Relationship Id="rId1" Type="http://schemas.openxmlformats.org/officeDocument/2006/relationships/tags" Target="../tags/tag11.xml"/><Relationship Id="rId2"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212962" y="2350616"/>
            <a:ext cx="6673676" cy="2520281"/>
          </a:xfrm>
        </p:spPr>
        <p:txBody>
          <a:bodyPr>
            <a:noAutofit/>
          </a:bodyPr>
          <a:lstStyle/>
          <a:p>
            <a:r>
              <a:rPr lang="en-US" sz="6000" dirty="0" smtClean="0">
                <a:latin typeface="Cambria" pitchFamily="18" charset="0"/>
              </a:rPr>
              <a:t>Dorset Renewable Industries Pty. Ltd.</a:t>
            </a:r>
            <a:br>
              <a:rPr lang="en-US" sz="6000" dirty="0" smtClean="0">
                <a:latin typeface="Cambria" pitchFamily="18" charset="0"/>
              </a:rPr>
            </a:br>
            <a:endParaRPr lang="en-US" sz="6600" dirty="0">
              <a:latin typeface="Cambria" pitchFamily="18" charset="0"/>
            </a:endParaRPr>
          </a:p>
        </p:txBody>
      </p:sp>
      <p:sp>
        <p:nvSpPr>
          <p:cNvPr id="3" name="Subtitle 2"/>
          <p:cNvSpPr>
            <a:spLocks noGrp="1"/>
          </p:cNvSpPr>
          <p:nvPr>
            <p:ph type="subTitle" idx="1"/>
            <p:custDataLst>
              <p:tags r:id="rId3"/>
            </p:custDataLst>
          </p:nvPr>
        </p:nvSpPr>
        <p:spPr>
          <a:xfrm>
            <a:off x="1345450" y="4869160"/>
            <a:ext cx="6408712" cy="1728192"/>
          </a:xfrm>
        </p:spPr>
        <p:txBody>
          <a:bodyPr>
            <a:noAutofit/>
          </a:bodyPr>
          <a:lstStyle/>
          <a:p>
            <a:r>
              <a:rPr lang="en-US" sz="4000" b="1" dirty="0" smtClean="0">
                <a:latin typeface="+mn-lt"/>
              </a:rPr>
              <a:t>Community Update</a:t>
            </a:r>
          </a:p>
          <a:p>
            <a:r>
              <a:rPr lang="en-US" sz="4000" b="1" dirty="0" smtClean="0">
                <a:latin typeface="+mn-lt"/>
              </a:rPr>
              <a:t>29 October 2014</a:t>
            </a:r>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1</a:t>
            </a:fld>
            <a:endParaRPr lang="en-AU"/>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dirty="0" smtClean="0">
                <a:solidFill>
                  <a:schemeClr val="tx2">
                    <a:lumMod val="50000"/>
                  </a:schemeClr>
                </a:solidFill>
              </a:rPr>
              <a:t>About our Grant</a:t>
            </a:r>
            <a:br>
              <a:rPr lang="en-AU" b="1" dirty="0" smtClean="0">
                <a:solidFill>
                  <a:schemeClr val="tx2">
                    <a:lumMod val="50000"/>
                  </a:schemeClr>
                </a:solidFill>
              </a:rPr>
            </a:br>
            <a:endParaRPr lang="en-AU" b="1" dirty="0">
              <a:solidFill>
                <a:schemeClr val="tx2">
                  <a:lumMod val="50000"/>
                </a:schemeClr>
              </a:solidFill>
            </a:endParaRPr>
          </a:p>
        </p:txBody>
      </p:sp>
      <p:sp>
        <p:nvSpPr>
          <p:cNvPr id="3" name="Content Placeholder 2"/>
          <p:cNvSpPr>
            <a:spLocks noGrp="1"/>
          </p:cNvSpPr>
          <p:nvPr>
            <p:ph idx="1"/>
          </p:nvPr>
        </p:nvSpPr>
        <p:spPr>
          <a:xfrm>
            <a:off x="539554" y="1484784"/>
            <a:ext cx="8352928" cy="4896544"/>
          </a:xfrm>
        </p:spPr>
        <p:txBody>
          <a:bodyPr>
            <a:noAutofit/>
          </a:bodyPr>
          <a:lstStyle/>
          <a:p>
            <a:r>
              <a:rPr lang="en-AU" sz="2200" dirty="0" smtClean="0"/>
              <a:t>Federal Grant - $2.8 Million plus GST</a:t>
            </a:r>
          </a:p>
          <a:p>
            <a:r>
              <a:rPr lang="en-AU" sz="2200" dirty="0" smtClean="0"/>
              <a:t>Strong oversight and management by the Federal Government</a:t>
            </a:r>
          </a:p>
          <a:p>
            <a:r>
              <a:rPr lang="en-AU" sz="2200" dirty="0" smtClean="0"/>
              <a:t>Can only be used for the refurbishment of the Ling Site and prepare the site for a Timber Integrated Processing Hub</a:t>
            </a:r>
          </a:p>
          <a:p>
            <a:r>
              <a:rPr lang="en-AU" sz="2200" dirty="0" smtClean="0"/>
              <a:t>Funding is tied to milestones that must be completed before we can access further funds</a:t>
            </a:r>
          </a:p>
          <a:p>
            <a:r>
              <a:rPr lang="en-AU" sz="2200" dirty="0" smtClean="0"/>
              <a:t>Cannot be used to secure or help set up new businesses</a:t>
            </a:r>
          </a:p>
          <a:p>
            <a:r>
              <a:rPr lang="en-AU" sz="2200" dirty="0" smtClean="0"/>
              <a:t>Cannot be used for any other purpose than refurbishment</a:t>
            </a:r>
          </a:p>
          <a:p>
            <a:pPr>
              <a:spcBef>
                <a:spcPts val="1200"/>
              </a:spcBef>
              <a:buNone/>
            </a:pPr>
            <a:r>
              <a:rPr lang="en-AU" sz="2200" dirty="0" smtClean="0"/>
              <a:t>What does that mean?</a:t>
            </a:r>
          </a:p>
          <a:p>
            <a:r>
              <a:rPr lang="en-AU" sz="2000" dirty="0" smtClean="0"/>
              <a:t>The site will be ready and then it’s up to the Community, private enterprise, state government, DRI, or a Community Cooperative to encourage, develop and ultimately to establish new enterprises at this site.</a:t>
            </a:r>
          </a:p>
          <a:p>
            <a:endParaRPr lang="en-AU" dirty="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10</a:t>
            </a:fld>
            <a:endParaRPr lang="en-AU"/>
          </a:p>
        </p:txBody>
      </p:sp>
    </p:spTree>
    <p:extLst>
      <p:ext uri="{BB962C8B-B14F-4D97-AF65-F5344CB8AC3E}">
        <p14:creationId xmlns:p14="http://schemas.microsoft.com/office/powerpoint/2010/main" val="816602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5542" y="1761594"/>
            <a:ext cx="7931224" cy="4753251"/>
          </a:xfrm>
        </p:spPr>
        <p:txBody>
          <a:bodyPr>
            <a:normAutofit/>
          </a:bodyPr>
          <a:lstStyle/>
          <a:p>
            <a:r>
              <a:rPr lang="en-AU" dirty="0" smtClean="0"/>
              <a:t>DRI Committee needs to stay focused on the proper acquittal of $2.8 million dollars.</a:t>
            </a:r>
          </a:p>
          <a:p>
            <a:r>
              <a:rPr lang="en-AU" dirty="0" smtClean="0"/>
              <a:t>We need to ensure that the refurbishment funds are spent in accordance with the DEED. </a:t>
            </a:r>
          </a:p>
          <a:p>
            <a:r>
              <a:rPr lang="en-AU" dirty="0" smtClean="0"/>
              <a:t>That the site is ready and able to receive timber businesses that can mutually benefit by being on such a collaborative site.</a:t>
            </a:r>
          </a:p>
          <a:p>
            <a:r>
              <a:rPr lang="en-AU" dirty="0" smtClean="0"/>
              <a:t>That all this work culminates in opportunities, skills, work, employment and increased economic hope and activity in the North East Region.</a:t>
            </a:r>
            <a:endParaRPr lang="en-AU" dirty="0"/>
          </a:p>
        </p:txBody>
      </p:sp>
      <p:sp>
        <p:nvSpPr>
          <p:cNvPr id="3" name="Title 2"/>
          <p:cNvSpPr>
            <a:spLocks noGrp="1"/>
          </p:cNvSpPr>
          <p:nvPr>
            <p:ph type="title"/>
          </p:nvPr>
        </p:nvSpPr>
        <p:spPr/>
        <p:txBody>
          <a:bodyPr/>
          <a:lstStyle/>
          <a:p>
            <a:r>
              <a:rPr lang="en-AU" b="1" dirty="0" smtClean="0">
                <a:solidFill>
                  <a:schemeClr val="tx2">
                    <a:lumMod val="50000"/>
                  </a:schemeClr>
                </a:solidFill>
              </a:rPr>
              <a:t>Summary</a:t>
            </a:r>
            <a:endParaRPr lang="en-AU" b="1" dirty="0">
              <a:solidFill>
                <a:schemeClr val="tx2">
                  <a:lumMod val="50000"/>
                </a:schemeClr>
              </a:solidFill>
            </a:endParaRPr>
          </a:p>
        </p:txBody>
      </p:sp>
      <p:sp>
        <p:nvSpPr>
          <p:cNvPr id="2" name="Date Placeholder 1"/>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11</a:t>
            </a:fld>
            <a:endParaRPr lang="en-AU"/>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Dale Jessup</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Ling Siding Refurbishment</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12</a:t>
            </a:fld>
            <a:endParaRPr lang="en-AU"/>
          </a:p>
        </p:txBody>
      </p:sp>
    </p:spTree>
    <p:extLst>
      <p:ext uri="{BB962C8B-B14F-4D97-AF65-F5344CB8AC3E}">
        <p14:creationId xmlns:p14="http://schemas.microsoft.com/office/powerpoint/2010/main" val="194056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Ling Siding Site Refurbishment</a:t>
            </a:r>
            <a:endParaRPr lang="en-AU" dirty="0"/>
          </a:p>
        </p:txBody>
      </p:sp>
      <p:sp>
        <p:nvSpPr>
          <p:cNvPr id="3" name="Subtitle 2"/>
          <p:cNvSpPr>
            <a:spLocks noGrp="1"/>
          </p:cNvSpPr>
          <p:nvPr>
            <p:ph type="subTitle" idx="1"/>
          </p:nvPr>
        </p:nvSpPr>
        <p:spPr/>
        <p:txBody>
          <a:bodyPr/>
          <a:lstStyle/>
          <a:p>
            <a:r>
              <a:rPr lang="en-AU" dirty="0" smtClean="0">
                <a:solidFill>
                  <a:schemeClr val="tx1"/>
                </a:solidFill>
              </a:rPr>
              <a:t>Current Condition of the Site</a:t>
            </a:r>
            <a:endParaRPr lang="en-AU" dirty="0">
              <a:solidFill>
                <a:schemeClr val="tx1"/>
              </a:solidFill>
            </a:endParaRPr>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13</a:t>
            </a:fld>
            <a:endParaRPr lang="en-AU"/>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normAutofit fontScale="90000"/>
          </a:bodyPr>
          <a:lstStyle/>
          <a:p>
            <a:pPr algn="l"/>
            <a:r>
              <a:rPr lang="en-AU" dirty="0" smtClean="0"/>
              <a:t>Previous Transformer Yard</a:t>
            </a:r>
            <a:endParaRPr lang="en-AU"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14</a:t>
            </a:fld>
            <a:endParaRPr lang="en-US" dirty="0"/>
          </a:p>
        </p:txBody>
      </p:sp>
      <p:pic>
        <p:nvPicPr>
          <p:cNvPr id="3" name="Picture 2" descr="C:\Dale\Hub Project\Transformer Y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1" y="1970838"/>
            <a:ext cx="3840000" cy="2880000"/>
          </a:xfrm>
          <a:prstGeom prst="rect">
            <a:avLst/>
          </a:prstGeom>
          <a:noFill/>
        </p:spPr>
      </p:pic>
      <p:sp>
        <p:nvSpPr>
          <p:cNvPr id="4" name="Date Placeholder 3"/>
          <p:cNvSpPr>
            <a:spLocks noGrp="1"/>
          </p:cNvSpPr>
          <p:nvPr>
            <p:ph type="dt" sz="half" idx="10"/>
          </p:nvPr>
        </p:nvSpPr>
        <p:spPr/>
        <p:txBody>
          <a:bodyPr/>
          <a:lstStyle/>
          <a:p>
            <a:r>
              <a:rPr lang="en-US" smtClean="0"/>
              <a:t>October, 2014</a:t>
            </a:r>
            <a:endParaRPr lang="en-AU"/>
          </a:p>
        </p:txBody>
      </p:sp>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lstStyle/>
          <a:p>
            <a:pPr algn="l"/>
            <a:r>
              <a:rPr lang="en-AU" dirty="0" smtClean="0"/>
              <a:t>Kiln and Boiler Area</a:t>
            </a:r>
            <a:endParaRPr lang="en-AU" dirty="0"/>
          </a:p>
        </p:txBody>
      </p:sp>
      <p:sp>
        <p:nvSpPr>
          <p:cNvPr id="4" name="Date Placeholder 3"/>
          <p:cNvSpPr>
            <a:spLocks noGrp="1"/>
          </p:cNvSpPr>
          <p:nvPr>
            <p:ph type="dt" sz="half" idx="10"/>
          </p:nvPr>
        </p:nvSpPr>
        <p:spPr/>
        <p:txBody>
          <a:bodyPr/>
          <a:lstStyle/>
          <a:p>
            <a:r>
              <a:rPr lang="en-US" smtClean="0"/>
              <a:t>October, 2014</a:t>
            </a:r>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15</a:t>
            </a:fld>
            <a:endParaRPr lang="en-US" dirty="0"/>
          </a:p>
        </p:txBody>
      </p:sp>
      <p:pic>
        <p:nvPicPr>
          <p:cNvPr id="2050" name="Picture 2" descr="C:\Users\jessup\Dropbox\Dorst Renewable Industries PL\Ling Siding site\Photos\Ling Siding 9-8-13 00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54693" y="2026984"/>
            <a:ext cx="3840000" cy="2880000"/>
          </a:xfrm>
          <a:prstGeom prst="rect">
            <a:avLst/>
          </a:prstGeom>
          <a:noFill/>
        </p:spPr>
      </p:pic>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lstStyle/>
          <a:p>
            <a:pPr algn="l"/>
            <a:r>
              <a:rPr lang="en-AU" dirty="0" smtClean="0"/>
              <a:t>Inside Sawmill Building</a:t>
            </a:r>
            <a:endParaRPr lang="en-AU"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16</a:t>
            </a:fld>
            <a:endParaRPr lang="en-US" dirty="0"/>
          </a:p>
        </p:txBody>
      </p:sp>
      <p:pic>
        <p:nvPicPr>
          <p:cNvPr id="3074" name="Picture 2" descr="C:\Users\jessup\Dropbox\Dorst Renewable Industries PL\Ling Siding site\Photos\Inside Sawmill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54693" y="1972979"/>
            <a:ext cx="3840000" cy="2880000"/>
          </a:xfrm>
          <a:prstGeom prst="rect">
            <a:avLst/>
          </a:prstGeom>
          <a:noFill/>
        </p:spPr>
      </p:pic>
      <p:sp>
        <p:nvSpPr>
          <p:cNvPr id="3" name="Date Placeholder 2"/>
          <p:cNvSpPr>
            <a:spLocks noGrp="1"/>
          </p:cNvSpPr>
          <p:nvPr>
            <p:ph type="dt" sz="half" idx="10"/>
          </p:nvPr>
        </p:nvSpPr>
        <p:spPr/>
        <p:txBody>
          <a:bodyPr/>
          <a:lstStyle/>
          <a:p>
            <a:r>
              <a:rPr lang="en-US" smtClean="0"/>
              <a:t>October, 2014</a:t>
            </a:r>
            <a:endParaRPr lang="en-AU"/>
          </a:p>
        </p:txBody>
      </p:sp>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6" y="476672"/>
            <a:ext cx="6120680" cy="720080"/>
          </a:xfrm>
        </p:spPr>
        <p:txBody>
          <a:bodyPr>
            <a:noAutofit/>
          </a:bodyPr>
          <a:lstStyle/>
          <a:p>
            <a:pPr algn="l"/>
            <a:r>
              <a:rPr lang="en-AU" dirty="0" smtClean="0"/>
              <a:t>Condition of Buildings</a:t>
            </a:r>
            <a:endParaRPr lang="en-AU"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17</a:t>
            </a:fld>
            <a:endParaRPr lang="en-US" dirty="0"/>
          </a:p>
        </p:txBody>
      </p:sp>
      <p:pic>
        <p:nvPicPr>
          <p:cNvPr id="3074" name="Picture 2" descr="C:\Users\jessup\AppData\Local\Microsoft\Windows\Temporary Internet Files\Content.IE5\LBVCUAZT\photo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9" y="2072089"/>
            <a:ext cx="3742657" cy="2880000"/>
          </a:xfrm>
          <a:prstGeom prst="rect">
            <a:avLst/>
          </a:prstGeom>
          <a:noFill/>
        </p:spPr>
      </p:pic>
      <p:sp>
        <p:nvSpPr>
          <p:cNvPr id="3" name="Date Placeholder 2"/>
          <p:cNvSpPr>
            <a:spLocks noGrp="1"/>
          </p:cNvSpPr>
          <p:nvPr>
            <p:ph type="dt" sz="half" idx="10"/>
          </p:nvPr>
        </p:nvSpPr>
        <p:spPr/>
        <p:txBody>
          <a:bodyPr/>
          <a:lstStyle/>
          <a:p>
            <a:r>
              <a:rPr lang="en-US" smtClean="0"/>
              <a:t>October, 2014</a:t>
            </a:r>
            <a:endParaRPr lang="en-AU"/>
          </a:p>
        </p:txBody>
      </p:sp>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8936" cy="1143000"/>
          </a:xfrm>
        </p:spPr>
        <p:txBody>
          <a:bodyPr>
            <a:normAutofit fontScale="90000"/>
          </a:bodyPr>
          <a:lstStyle/>
          <a:p>
            <a:pPr algn="l"/>
            <a:r>
              <a:rPr lang="en-AU" dirty="0" smtClean="0"/>
              <a:t>Weighbridge Foundation</a:t>
            </a:r>
            <a:endParaRPr lang="en-AU"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18</a:t>
            </a:fld>
            <a:endParaRPr lang="en-US" dirty="0"/>
          </a:p>
        </p:txBody>
      </p:sp>
      <p:pic>
        <p:nvPicPr>
          <p:cNvPr id="9" name="Picture 2" descr="C:\Users\jessup\AppData\Local\Microsoft\Windows\Temporary Internet Files\Content.IE5\LBVCUAZT\photo.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47665" y="2032305"/>
            <a:ext cx="3840000" cy="2880000"/>
          </a:xfrm>
          <a:prstGeom prst="rect">
            <a:avLst/>
          </a:prstGeom>
          <a:noFill/>
        </p:spPr>
      </p:pic>
      <p:sp>
        <p:nvSpPr>
          <p:cNvPr id="3" name="Date Placeholder 2"/>
          <p:cNvSpPr>
            <a:spLocks noGrp="1"/>
          </p:cNvSpPr>
          <p:nvPr>
            <p:ph type="dt" sz="half" idx="10"/>
          </p:nvPr>
        </p:nvSpPr>
        <p:spPr/>
        <p:txBody>
          <a:bodyPr/>
          <a:lstStyle/>
          <a:p>
            <a:r>
              <a:rPr lang="en-US" smtClean="0"/>
              <a:t>October, 2014</a:t>
            </a:r>
            <a:endParaRPr lang="en-AU"/>
          </a:p>
        </p:txBody>
      </p:sp>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fontScale="90000"/>
          </a:bodyPr>
          <a:lstStyle/>
          <a:p>
            <a:r>
              <a:rPr lang="en-AU" sz="3800" dirty="0" smtClean="0"/>
              <a:t>Ling Siding Site Refurbishment</a:t>
            </a:r>
            <a:endParaRPr lang="en-AU" sz="3800" dirty="0"/>
          </a:p>
        </p:txBody>
      </p:sp>
      <p:sp>
        <p:nvSpPr>
          <p:cNvPr id="3" name="Content Placeholder 2"/>
          <p:cNvSpPr>
            <a:spLocks noGrp="1"/>
          </p:cNvSpPr>
          <p:nvPr>
            <p:ph idx="1"/>
          </p:nvPr>
        </p:nvSpPr>
        <p:spPr/>
        <p:txBody>
          <a:bodyPr>
            <a:normAutofit/>
          </a:bodyPr>
          <a:lstStyle/>
          <a:p>
            <a:pPr marL="0" indent="0">
              <a:buNone/>
            </a:pPr>
            <a:r>
              <a:rPr lang="en-AU" sz="2800" dirty="0" smtClean="0"/>
              <a:t>Major Project Components Consist of:</a:t>
            </a:r>
          </a:p>
          <a:p>
            <a:pPr lvl="1"/>
            <a:r>
              <a:rPr lang="en-AU" sz="2400" dirty="0" smtClean="0"/>
              <a:t>Restoration of power to the site</a:t>
            </a:r>
          </a:p>
          <a:p>
            <a:pPr lvl="1"/>
            <a:r>
              <a:rPr lang="en-AU" sz="2400" dirty="0" smtClean="0"/>
              <a:t>Making good all buildings</a:t>
            </a:r>
          </a:p>
          <a:p>
            <a:pPr lvl="1"/>
            <a:r>
              <a:rPr lang="en-AU" sz="2400" dirty="0" smtClean="0"/>
              <a:t>Restoration of communication &amp; IT systems</a:t>
            </a:r>
          </a:p>
          <a:p>
            <a:pPr lvl="1"/>
            <a:r>
              <a:rPr lang="en-AU" sz="2400" dirty="0" smtClean="0"/>
              <a:t>Restoration of fire water supply</a:t>
            </a:r>
          </a:p>
          <a:p>
            <a:pPr lvl="1"/>
            <a:r>
              <a:rPr lang="en-AU" sz="2400" dirty="0" smtClean="0"/>
              <a:t>Restoration of potable water &amp; effluent systems</a:t>
            </a:r>
          </a:p>
          <a:p>
            <a:pPr lvl="1"/>
            <a:r>
              <a:rPr lang="en-AU" sz="2400" dirty="0" smtClean="0"/>
              <a:t>Installation of a public weighbridge</a:t>
            </a:r>
          </a:p>
          <a:p>
            <a:pPr lvl="1"/>
            <a:r>
              <a:rPr lang="en-AU" sz="2400" dirty="0" smtClean="0"/>
              <a:t>Restoration of site fencing &amp; erection of new fencing</a:t>
            </a:r>
          </a:p>
          <a:p>
            <a:pPr lvl="1"/>
            <a:r>
              <a:rPr lang="en-AU" sz="2400" dirty="0" smtClean="0"/>
              <a:t>Re-sealing 27,000 m</a:t>
            </a:r>
            <a:r>
              <a:rPr lang="en-AU" sz="2400" baseline="30000" dirty="0" smtClean="0"/>
              <a:t>2</a:t>
            </a:r>
            <a:r>
              <a:rPr lang="en-AU" sz="2400" dirty="0" smtClean="0"/>
              <a:t> hardstand area.</a:t>
            </a:r>
            <a:endParaRPr lang="en-AU" sz="2400" dirty="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19</a:t>
            </a:fld>
            <a:endParaRPr lang="en-A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23530" y="692696"/>
            <a:ext cx="6840760" cy="3096344"/>
          </a:xfrm>
        </p:spPr>
        <p:txBody>
          <a:bodyPr>
            <a:noAutofit/>
          </a:bodyPr>
          <a:lstStyle/>
          <a:p>
            <a:pPr algn="l"/>
            <a:r>
              <a:rPr lang="en-US" sz="6000" dirty="0" smtClean="0">
                <a:latin typeface="Cambria" pitchFamily="18" charset="0"/>
              </a:rPr>
              <a:t/>
            </a:r>
            <a:br>
              <a:rPr lang="en-US" sz="6000" dirty="0" smtClean="0">
                <a:latin typeface="Cambria" pitchFamily="18" charset="0"/>
              </a:rPr>
            </a:br>
            <a:r>
              <a:rPr lang="en-US" sz="6000" dirty="0" smtClean="0">
                <a:latin typeface="Cambria" pitchFamily="18" charset="0"/>
              </a:rPr>
              <a:t/>
            </a:r>
            <a:br>
              <a:rPr lang="en-US" sz="6000" dirty="0" smtClean="0">
                <a:latin typeface="Cambria" pitchFamily="18" charset="0"/>
              </a:rPr>
            </a:br>
            <a:r>
              <a:rPr lang="en-US" sz="6000" dirty="0" smtClean="0">
                <a:latin typeface="Cambria" pitchFamily="18" charset="0"/>
              </a:rPr>
              <a:t> Dorset</a:t>
            </a:r>
            <a:br>
              <a:rPr lang="en-US" sz="6000" dirty="0" smtClean="0">
                <a:latin typeface="Cambria" pitchFamily="18" charset="0"/>
              </a:rPr>
            </a:br>
            <a:r>
              <a:rPr lang="en-US" sz="6000" dirty="0" smtClean="0">
                <a:latin typeface="Cambria" pitchFamily="18" charset="0"/>
              </a:rPr>
              <a:t> Renewable Industries Pty. Ltd.</a:t>
            </a:r>
            <a:r>
              <a:rPr lang="en-US" sz="6000" b="1" i="1" dirty="0" smtClean="0"/>
              <a:t/>
            </a:r>
            <a:br>
              <a:rPr lang="en-US" sz="6000" b="1" i="1" dirty="0" smtClean="0"/>
            </a:br>
            <a:r>
              <a:rPr lang="en-US" sz="1800" b="1" i="1" dirty="0" smtClean="0"/>
              <a:t>ABN  84 163 324 034</a:t>
            </a:r>
            <a:br>
              <a:rPr lang="en-US" sz="1800" b="1" i="1" dirty="0" smtClean="0"/>
            </a:br>
            <a:r>
              <a:rPr lang="en-US" sz="6000" dirty="0" smtClean="0">
                <a:latin typeface="Cambria" pitchFamily="18" charset="0"/>
              </a:rPr>
              <a:t/>
            </a:r>
            <a:br>
              <a:rPr lang="en-US" sz="6000" dirty="0" smtClean="0">
                <a:latin typeface="Cambria" pitchFamily="18" charset="0"/>
              </a:rPr>
            </a:br>
            <a:endParaRPr lang="en-US" sz="6600" dirty="0">
              <a:latin typeface="Cambria" pitchFamily="18" charset="0"/>
            </a:endParaRPr>
          </a:p>
        </p:txBody>
      </p:sp>
      <p:sp>
        <p:nvSpPr>
          <p:cNvPr id="3" name="Subtitle 2"/>
          <p:cNvSpPr>
            <a:spLocks noGrp="1"/>
          </p:cNvSpPr>
          <p:nvPr>
            <p:ph type="subTitle" idx="1"/>
            <p:custDataLst>
              <p:tags r:id="rId3"/>
            </p:custDataLst>
          </p:nvPr>
        </p:nvSpPr>
        <p:spPr>
          <a:xfrm>
            <a:off x="456010" y="3933056"/>
            <a:ext cx="8508478" cy="2376264"/>
          </a:xfrm>
        </p:spPr>
        <p:txBody>
          <a:bodyPr>
            <a:noAutofit/>
          </a:bodyPr>
          <a:lstStyle/>
          <a:p>
            <a:r>
              <a:rPr lang="en-US" sz="2800" b="1" i="1" dirty="0" smtClean="0">
                <a:solidFill>
                  <a:srgbClr val="00B050"/>
                </a:solidFill>
                <a:latin typeface="+mn-lt"/>
              </a:rPr>
              <a:t>“Dorset Renewable Industries Pty Ltd is a community focused enterprise, aimed at developing new industries for the Dorset region of North East Tasmania, which utilize the region’s renewable resources in ways which makes the community more resilient and improves the environment.” </a:t>
            </a: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9869" y="-5491"/>
            <a:ext cx="3319272" cy="2120494"/>
          </a:xfrm>
          <a:prstGeom prst="rect">
            <a:avLst/>
          </a:prstGeom>
          <a:effectLst/>
        </p:spPr>
      </p:pic>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2</a:t>
            </a:fld>
            <a:endParaRPr lang="en-AU"/>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AU" sz="3800" dirty="0" smtClean="0"/>
              <a:t>Ling Siding Site Refurbishment</a:t>
            </a:r>
            <a:endParaRPr lang="en-AU" sz="3800" dirty="0"/>
          </a:p>
        </p:txBody>
      </p:sp>
      <p:sp>
        <p:nvSpPr>
          <p:cNvPr id="3" name="Content Placeholder 2"/>
          <p:cNvSpPr>
            <a:spLocks noGrp="1"/>
          </p:cNvSpPr>
          <p:nvPr>
            <p:ph idx="1"/>
          </p:nvPr>
        </p:nvSpPr>
        <p:spPr/>
        <p:txBody>
          <a:bodyPr>
            <a:normAutofit/>
          </a:bodyPr>
          <a:lstStyle/>
          <a:p>
            <a:pPr marL="0" indent="0">
              <a:buNone/>
            </a:pPr>
            <a:r>
              <a:rPr lang="en-AU" dirty="0" smtClean="0"/>
              <a:t>Project Management:</a:t>
            </a:r>
          </a:p>
          <a:p>
            <a:pPr lvl="1"/>
            <a:r>
              <a:rPr lang="en-AU" dirty="0" smtClean="0"/>
              <a:t>Project manager to be engaged</a:t>
            </a:r>
          </a:p>
          <a:p>
            <a:pPr lvl="1"/>
            <a:r>
              <a:rPr lang="en-AU" dirty="0" smtClean="0"/>
              <a:t>Safety systems to be established</a:t>
            </a:r>
          </a:p>
          <a:p>
            <a:pPr lvl="1"/>
            <a:r>
              <a:rPr lang="en-AU" dirty="0" smtClean="0"/>
              <a:t>Scope of works to be finalised</a:t>
            </a:r>
          </a:p>
          <a:p>
            <a:pPr lvl="1"/>
            <a:r>
              <a:rPr lang="en-AU" dirty="0" smtClean="0"/>
              <a:t>Contracts for each project component to be developed</a:t>
            </a:r>
          </a:p>
          <a:p>
            <a:pPr lvl="1"/>
            <a:r>
              <a:rPr lang="en-AU" dirty="0" smtClean="0"/>
              <a:t>Utility providers to be engaged</a:t>
            </a:r>
          </a:p>
          <a:p>
            <a:pPr lvl="1"/>
            <a:r>
              <a:rPr lang="en-AU" dirty="0" smtClean="0"/>
              <a:t>Contractors selected and work commences.</a:t>
            </a:r>
          </a:p>
          <a:p>
            <a:pPr lvl="1"/>
            <a:endParaRPr lang="en-AU" sz="2400" dirty="0" smtClean="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20</a:t>
            </a:fld>
            <a:endParaRPr lang="en-A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normAutofit fontScale="90000"/>
          </a:bodyPr>
          <a:lstStyle/>
          <a:p>
            <a:r>
              <a:rPr lang="en-AU" sz="3800" dirty="0" smtClean="0"/>
              <a:t>Ling Siding Site Refurbishment</a:t>
            </a:r>
            <a:endParaRPr lang="en-AU" sz="3800" dirty="0"/>
          </a:p>
        </p:txBody>
      </p:sp>
      <p:sp>
        <p:nvSpPr>
          <p:cNvPr id="3" name="Content Placeholder 2"/>
          <p:cNvSpPr>
            <a:spLocks noGrp="1"/>
          </p:cNvSpPr>
          <p:nvPr>
            <p:ph idx="1"/>
          </p:nvPr>
        </p:nvSpPr>
        <p:spPr/>
        <p:txBody>
          <a:bodyPr/>
          <a:lstStyle/>
          <a:p>
            <a:pPr marL="0" indent="0">
              <a:buNone/>
            </a:pPr>
            <a:r>
              <a:rPr lang="en-AU" dirty="0" smtClean="0"/>
              <a:t>Key Focus Areas of Project</a:t>
            </a:r>
          </a:p>
          <a:p>
            <a:pPr lvl="1"/>
            <a:r>
              <a:rPr lang="en-AU" dirty="0" smtClean="0"/>
              <a:t>Occupational health and safety of all people involved in the project</a:t>
            </a:r>
          </a:p>
          <a:p>
            <a:pPr lvl="1"/>
            <a:r>
              <a:rPr lang="en-AU" dirty="0" smtClean="0"/>
              <a:t>Management of environmental issues specific to the site</a:t>
            </a:r>
          </a:p>
          <a:p>
            <a:pPr lvl="1"/>
            <a:r>
              <a:rPr lang="en-AU" dirty="0" smtClean="0"/>
              <a:t>Maximise value of grant funding</a:t>
            </a:r>
          </a:p>
          <a:p>
            <a:pPr lvl="1"/>
            <a:r>
              <a:rPr lang="en-AU" dirty="0" smtClean="0"/>
              <a:t>Use of local contractors to minimise economic leakage of the funding</a:t>
            </a:r>
          </a:p>
          <a:p>
            <a:pPr lvl="1"/>
            <a:r>
              <a:rPr lang="en-AU" dirty="0" smtClean="0"/>
              <a:t>Consideration of rail trail traversing site.</a:t>
            </a:r>
          </a:p>
          <a:p>
            <a:pPr lvl="1"/>
            <a:endParaRPr lang="en-AU" dirty="0" smtClean="0"/>
          </a:p>
          <a:p>
            <a:pPr lvl="1"/>
            <a:endParaRPr lang="en-AU" dirty="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21</a:t>
            </a:fld>
            <a:endParaRPr lang="en-A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fontScale="90000"/>
          </a:bodyPr>
          <a:lstStyle/>
          <a:p>
            <a:r>
              <a:rPr lang="en-AU" sz="3800" dirty="0" smtClean="0"/>
              <a:t>Ling Siding Site Refurbishment</a:t>
            </a:r>
            <a:endParaRPr lang="en-AU" sz="3800" dirty="0"/>
          </a:p>
        </p:txBody>
      </p:sp>
      <p:sp>
        <p:nvSpPr>
          <p:cNvPr id="3" name="Content Placeholder 2"/>
          <p:cNvSpPr>
            <a:spLocks noGrp="1"/>
          </p:cNvSpPr>
          <p:nvPr>
            <p:ph idx="1"/>
          </p:nvPr>
        </p:nvSpPr>
        <p:spPr/>
        <p:txBody>
          <a:bodyPr/>
          <a:lstStyle/>
          <a:p>
            <a:pPr marL="0" indent="0">
              <a:buNone/>
            </a:pPr>
            <a:r>
              <a:rPr lang="en-AU" dirty="0" smtClean="0"/>
              <a:t>What the Grant Does Not Fund</a:t>
            </a:r>
          </a:p>
          <a:p>
            <a:pPr lvl="1"/>
            <a:r>
              <a:rPr lang="en-AU" dirty="0" smtClean="0"/>
              <a:t>Refurbishment of the 20 MW boiler</a:t>
            </a:r>
          </a:p>
          <a:p>
            <a:pPr lvl="1"/>
            <a:r>
              <a:rPr lang="en-AU" dirty="0" smtClean="0"/>
              <a:t>Funding to attract business to the site</a:t>
            </a:r>
          </a:p>
          <a:p>
            <a:pPr lvl="1"/>
            <a:r>
              <a:rPr lang="en-AU" dirty="0" smtClean="0"/>
              <a:t>Replacing any buildings that have been removed</a:t>
            </a:r>
          </a:p>
          <a:p>
            <a:pPr lvl="1"/>
            <a:r>
              <a:rPr lang="en-AU" dirty="0" smtClean="0"/>
              <a:t>Any component of the ethanol plant project.</a:t>
            </a:r>
          </a:p>
          <a:p>
            <a:pPr lvl="1"/>
            <a:endParaRPr lang="en-AU" dirty="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22</a:t>
            </a:fld>
            <a:endParaRPr lang="en-A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fontScale="90000"/>
          </a:bodyPr>
          <a:lstStyle/>
          <a:p>
            <a:r>
              <a:rPr lang="en-AU" sz="3800" dirty="0" smtClean="0"/>
              <a:t>Ling Siding Site Refurbishment</a:t>
            </a:r>
            <a:endParaRPr lang="en-AU" sz="3800" dirty="0"/>
          </a:p>
        </p:txBody>
      </p:sp>
      <p:sp>
        <p:nvSpPr>
          <p:cNvPr id="3" name="Content Placeholder 2"/>
          <p:cNvSpPr>
            <a:spLocks noGrp="1"/>
          </p:cNvSpPr>
          <p:nvPr>
            <p:ph idx="1"/>
          </p:nvPr>
        </p:nvSpPr>
        <p:spPr>
          <a:xfrm>
            <a:off x="467544" y="1700808"/>
            <a:ext cx="8291264" cy="4525963"/>
          </a:xfrm>
        </p:spPr>
        <p:txBody>
          <a:bodyPr>
            <a:normAutofit fontScale="92500"/>
          </a:bodyPr>
          <a:lstStyle/>
          <a:p>
            <a:pPr marL="0" indent="0">
              <a:buNone/>
            </a:pPr>
            <a:r>
              <a:rPr lang="en-AU" sz="3500" dirty="0" smtClean="0"/>
              <a:t>The Outcome Will Be An Industrial Site That:</a:t>
            </a:r>
          </a:p>
          <a:p>
            <a:pPr lvl="1"/>
            <a:r>
              <a:rPr lang="en-AU" dirty="0" smtClean="0"/>
              <a:t>Has separately metered power to each area</a:t>
            </a:r>
          </a:p>
          <a:p>
            <a:pPr lvl="1"/>
            <a:r>
              <a:rPr lang="en-AU" dirty="0" smtClean="0"/>
              <a:t>Is connected to the internet</a:t>
            </a:r>
          </a:p>
          <a:p>
            <a:pPr lvl="1"/>
            <a:r>
              <a:rPr lang="en-AU" dirty="0" smtClean="0"/>
              <a:t>Has water and effluent systems</a:t>
            </a:r>
          </a:p>
          <a:p>
            <a:pPr lvl="1"/>
            <a:r>
              <a:rPr lang="en-AU" dirty="0" smtClean="0"/>
              <a:t>Is secure</a:t>
            </a:r>
          </a:p>
          <a:p>
            <a:pPr lvl="1"/>
            <a:r>
              <a:rPr lang="en-AU" dirty="0" smtClean="0"/>
              <a:t>Has good road surfaces</a:t>
            </a:r>
          </a:p>
          <a:p>
            <a:pPr lvl="1"/>
            <a:r>
              <a:rPr lang="en-AU" dirty="0" smtClean="0"/>
              <a:t>Has weighbridge capability</a:t>
            </a:r>
          </a:p>
          <a:p>
            <a:pPr lvl="1"/>
            <a:r>
              <a:rPr lang="en-AU" dirty="0" smtClean="0"/>
              <a:t>Has scope for further expansion</a:t>
            </a:r>
          </a:p>
          <a:p>
            <a:pPr lvl="1"/>
            <a:r>
              <a:rPr lang="en-AU" dirty="0" smtClean="0"/>
              <a:t>Will provide ongoing opportunities for our community.</a:t>
            </a:r>
          </a:p>
          <a:p>
            <a:pPr lvl="1"/>
            <a:endParaRPr lang="en-AU" dirty="0" smtClean="0"/>
          </a:p>
          <a:p>
            <a:pPr lvl="1"/>
            <a:endParaRPr lang="en-AU" dirty="0"/>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23</a:t>
            </a:fld>
            <a:endParaRPr lang="en-A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Ken Hall</a:t>
            </a:r>
            <a:endParaRPr lang="en-AU" sz="3600" cap="none" dirty="0"/>
          </a:p>
        </p:txBody>
      </p:sp>
      <p:sp>
        <p:nvSpPr>
          <p:cNvPr id="3" name="Text Placeholder 2"/>
          <p:cNvSpPr>
            <a:spLocks noGrp="1"/>
          </p:cNvSpPr>
          <p:nvPr>
            <p:ph type="body" idx="1"/>
          </p:nvPr>
        </p:nvSpPr>
        <p:spPr/>
        <p:txBody>
          <a:bodyPr>
            <a:normAutofit fontScale="92500" lnSpcReduction="10000"/>
          </a:bodyPr>
          <a:lstStyle/>
          <a:p>
            <a:pPr algn="ctr"/>
            <a:r>
              <a:rPr lang="en-AU" sz="5400" b="1" dirty="0" smtClean="0">
                <a:solidFill>
                  <a:schemeClr val="tx1"/>
                </a:solidFill>
                <a:latin typeface="+mj-lt"/>
              </a:rPr>
              <a:t>Volunteers, assistance and staying </a:t>
            </a:r>
            <a:r>
              <a:rPr lang="en-AU" sz="5400" b="1" dirty="0" smtClean="0">
                <a:solidFill>
                  <a:schemeClr val="tx1"/>
                </a:solidFill>
                <a:latin typeface="+mj-lt"/>
              </a:rPr>
              <a:t>involved</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24</a:t>
            </a:fld>
            <a:endParaRPr lang="en-AU"/>
          </a:p>
        </p:txBody>
      </p:sp>
    </p:spTree>
    <p:extLst>
      <p:ext uri="{BB962C8B-B14F-4D97-AF65-F5344CB8AC3E}">
        <p14:creationId xmlns:p14="http://schemas.microsoft.com/office/powerpoint/2010/main" val="28657403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Michael Brill</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Establishing The Hub.</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25</a:t>
            </a:fld>
            <a:endParaRPr lang="en-AU"/>
          </a:p>
        </p:txBody>
      </p:sp>
    </p:spTree>
    <p:extLst>
      <p:ext uri="{BB962C8B-B14F-4D97-AF65-F5344CB8AC3E}">
        <p14:creationId xmlns:p14="http://schemas.microsoft.com/office/powerpoint/2010/main" val="10166977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Future Opportunities</a:t>
            </a:r>
            <a:endParaRPr lang="en-AU" dirty="0">
              <a:solidFill>
                <a:schemeClr val="tx1"/>
              </a:solidFill>
            </a:endParaRPr>
          </a:p>
        </p:txBody>
      </p:sp>
      <p:sp>
        <p:nvSpPr>
          <p:cNvPr id="3" name="Content Placeholder 2"/>
          <p:cNvSpPr>
            <a:spLocks noGrp="1"/>
          </p:cNvSpPr>
          <p:nvPr>
            <p:ph idx="1"/>
          </p:nvPr>
        </p:nvSpPr>
        <p:spPr>
          <a:xfrm>
            <a:off x="457200" y="1340768"/>
            <a:ext cx="8229600" cy="5112568"/>
          </a:xfrm>
        </p:spPr>
        <p:txBody>
          <a:bodyPr>
            <a:normAutofit/>
          </a:bodyPr>
          <a:lstStyle/>
          <a:p>
            <a:r>
              <a:rPr lang="en-AU" dirty="0" smtClean="0">
                <a:solidFill>
                  <a:schemeClr val="tx1"/>
                </a:solidFill>
                <a:latin typeface="Cambria" panose="02040503050406030204" pitchFamily="18" charset="0"/>
              </a:rPr>
              <a:t>The opportunity taken</a:t>
            </a:r>
          </a:p>
          <a:p>
            <a:pPr lvl="1"/>
            <a:r>
              <a:rPr lang="en-AU" sz="2000" dirty="0" smtClean="0">
                <a:solidFill>
                  <a:schemeClr val="tx1"/>
                </a:solidFill>
                <a:latin typeface="Cambria" panose="02040503050406030204" pitchFamily="18" charset="0"/>
              </a:rPr>
              <a:t>Ling Siding will again be available as a site where people are employed processing timber</a:t>
            </a:r>
          </a:p>
          <a:p>
            <a:r>
              <a:rPr lang="en-AU" dirty="0" smtClean="0">
                <a:solidFill>
                  <a:schemeClr val="tx1"/>
                </a:solidFill>
                <a:latin typeface="Cambria" panose="02040503050406030204" pitchFamily="18" charset="0"/>
              </a:rPr>
              <a:t>What the grant funding achieves</a:t>
            </a:r>
          </a:p>
          <a:p>
            <a:pPr lvl="1"/>
            <a:r>
              <a:rPr lang="en-AU" sz="2000" dirty="0" smtClean="0">
                <a:solidFill>
                  <a:schemeClr val="tx1"/>
                </a:solidFill>
                <a:latin typeface="Cambria" panose="02040503050406030204" pitchFamily="18" charset="0"/>
              </a:rPr>
              <a:t>Ling Siding as infrastructure</a:t>
            </a:r>
          </a:p>
          <a:p>
            <a:r>
              <a:rPr lang="en-AU" dirty="0" smtClean="0">
                <a:solidFill>
                  <a:schemeClr val="tx1"/>
                </a:solidFill>
                <a:latin typeface="Cambria" panose="02040503050406030204" pitchFamily="18" charset="0"/>
              </a:rPr>
              <a:t>Hub concept offers increased resilience through:</a:t>
            </a:r>
          </a:p>
          <a:p>
            <a:pPr lvl="1"/>
            <a:r>
              <a:rPr lang="en-AU" sz="2000" dirty="0" smtClean="0">
                <a:solidFill>
                  <a:schemeClr val="tx1"/>
                </a:solidFill>
                <a:latin typeface="Cambria" panose="02040503050406030204" pitchFamily="18" charset="0"/>
              </a:rPr>
              <a:t>Businesses working together, sharing common resources and services</a:t>
            </a:r>
          </a:p>
          <a:p>
            <a:pPr lvl="1"/>
            <a:r>
              <a:rPr lang="en-AU" sz="2000" dirty="0" smtClean="0">
                <a:solidFill>
                  <a:schemeClr val="tx1"/>
                </a:solidFill>
                <a:latin typeface="Cambria" panose="02040503050406030204" pitchFamily="18" charset="0"/>
              </a:rPr>
              <a:t>Ideally, no waste – the maximum value is achieved from every log, regardless of its quality</a:t>
            </a:r>
          </a:p>
          <a:p>
            <a:pPr lvl="1"/>
            <a:r>
              <a:rPr lang="en-AU" sz="2000" dirty="0" smtClean="0">
                <a:solidFill>
                  <a:schemeClr val="tx1"/>
                </a:solidFill>
                <a:latin typeface="Cambria" panose="02040503050406030204" pitchFamily="18" charset="0"/>
              </a:rPr>
              <a:t>Many baskets for our economic eggs.</a:t>
            </a:r>
          </a:p>
          <a:p>
            <a:r>
              <a:rPr lang="en-AU" dirty="0" smtClean="0">
                <a:solidFill>
                  <a:schemeClr val="tx1"/>
                </a:solidFill>
                <a:latin typeface="Cambria" panose="02040503050406030204" pitchFamily="18" charset="0"/>
              </a:rPr>
              <a:t>Renewable relationship with timber and industry</a:t>
            </a:r>
          </a:p>
          <a:p>
            <a:endParaRPr lang="en-AU" sz="2000" dirty="0" smtClean="0">
              <a:solidFill>
                <a:schemeClr val="tx1"/>
              </a:solidFill>
              <a:latin typeface="Cambria" panose="02040503050406030204" pitchFamily="18" charset="0"/>
            </a:endParaRPr>
          </a:p>
          <a:p>
            <a:endParaRPr lang="en-AU" sz="2000" dirty="0">
              <a:solidFill>
                <a:schemeClr val="tx1"/>
              </a:solidFill>
              <a:latin typeface="Cambria" panose="02040503050406030204" pitchFamily="18" charset="0"/>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26</a:t>
            </a:fld>
            <a:endParaRPr lang="en-US" dirty="0">
              <a:solidFill>
                <a:prstClr val="black">
                  <a:lumMod val="65000"/>
                  <a:lumOff val="35000"/>
                </a:prstClr>
              </a:solidFill>
            </a:endParaRPr>
          </a:p>
        </p:txBody>
      </p:sp>
    </p:spTree>
    <p:extLst>
      <p:ext uri="{BB962C8B-B14F-4D97-AF65-F5344CB8AC3E}">
        <p14:creationId xmlns:p14="http://schemas.microsoft.com/office/powerpoint/2010/main" val="29491176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4000" dirty="0" smtClean="0">
                <a:solidFill>
                  <a:schemeClr val="tx1"/>
                </a:solidFill>
              </a:rPr>
              <a:t>Potential timber industries</a:t>
            </a:r>
            <a:endParaRPr lang="en-AU" sz="4000" dirty="0">
              <a:solidFill>
                <a:schemeClr val="tx1"/>
              </a:solidFill>
            </a:endParaRPr>
          </a:p>
        </p:txBody>
      </p:sp>
      <p:sp>
        <p:nvSpPr>
          <p:cNvPr id="3" name="Content Placeholder 2"/>
          <p:cNvSpPr>
            <a:spLocks noGrp="1"/>
          </p:cNvSpPr>
          <p:nvPr>
            <p:ph idx="1"/>
          </p:nvPr>
        </p:nvSpPr>
        <p:spPr>
          <a:xfrm>
            <a:off x="457200" y="1340768"/>
            <a:ext cx="8229600" cy="5112568"/>
          </a:xfrm>
        </p:spPr>
        <p:txBody>
          <a:bodyPr>
            <a:normAutofit/>
          </a:bodyPr>
          <a:lstStyle/>
          <a:p>
            <a:r>
              <a:rPr lang="en-AU" dirty="0" smtClean="0">
                <a:solidFill>
                  <a:schemeClr val="tx1"/>
                </a:solidFill>
                <a:latin typeface="Cambria" panose="02040503050406030204" pitchFamily="18" charset="0"/>
              </a:rPr>
              <a:t>Timber preservation</a:t>
            </a:r>
          </a:p>
          <a:p>
            <a:r>
              <a:rPr lang="en-AU" dirty="0" smtClean="0">
                <a:solidFill>
                  <a:schemeClr val="tx1"/>
                </a:solidFill>
                <a:latin typeface="Cambria" panose="02040503050406030204" pitchFamily="18" charset="0"/>
              </a:rPr>
              <a:t>Timber posts</a:t>
            </a:r>
          </a:p>
          <a:p>
            <a:r>
              <a:rPr lang="en-AU" dirty="0" smtClean="0">
                <a:solidFill>
                  <a:schemeClr val="tx1"/>
                </a:solidFill>
                <a:latin typeface="Cambria" panose="02040503050406030204" pitchFamily="18" charset="0"/>
              </a:rPr>
              <a:t>Log peeling for veneer</a:t>
            </a:r>
          </a:p>
          <a:p>
            <a:r>
              <a:rPr lang="en-AU" dirty="0" smtClean="0">
                <a:solidFill>
                  <a:schemeClr val="tx1"/>
                </a:solidFill>
                <a:latin typeface="Cambria" panose="02040503050406030204" pitchFamily="18" charset="0"/>
              </a:rPr>
              <a:t>Cross-laminated timber</a:t>
            </a:r>
          </a:p>
          <a:p>
            <a:r>
              <a:rPr lang="en-AU" dirty="0" smtClean="0">
                <a:solidFill>
                  <a:schemeClr val="tx1"/>
                </a:solidFill>
                <a:latin typeface="Cambria" panose="02040503050406030204" pitchFamily="18" charset="0"/>
              </a:rPr>
              <a:t>Orientated strand</a:t>
            </a:r>
          </a:p>
          <a:p>
            <a:r>
              <a:rPr lang="en-AU" dirty="0" smtClean="0">
                <a:solidFill>
                  <a:schemeClr val="tx1"/>
                </a:solidFill>
                <a:latin typeface="Cambria" panose="02040503050406030204" pitchFamily="18" charset="0"/>
              </a:rPr>
              <a:t>Pellets</a:t>
            </a:r>
          </a:p>
          <a:p>
            <a:r>
              <a:rPr lang="en-AU" dirty="0" smtClean="0">
                <a:solidFill>
                  <a:schemeClr val="tx1"/>
                </a:solidFill>
                <a:latin typeface="Cambria" panose="02040503050406030204" pitchFamily="18" charset="0"/>
              </a:rPr>
              <a:t>Ethanol</a:t>
            </a:r>
          </a:p>
          <a:p>
            <a:r>
              <a:rPr lang="en-AU" dirty="0" smtClean="0">
                <a:solidFill>
                  <a:schemeClr val="tx1"/>
                </a:solidFill>
                <a:latin typeface="Cambria" panose="02040503050406030204" pitchFamily="18" charset="0"/>
              </a:rPr>
              <a:t>Saw milling</a:t>
            </a:r>
          </a:p>
          <a:p>
            <a:r>
              <a:rPr lang="en-AU" dirty="0" smtClean="0">
                <a:solidFill>
                  <a:schemeClr val="tx1"/>
                </a:solidFill>
                <a:latin typeface="Cambria" panose="02040503050406030204" pitchFamily="18" charset="0"/>
              </a:rPr>
              <a:t>Associated enterprises</a:t>
            </a:r>
            <a:endParaRPr lang="en-AU" dirty="0">
              <a:solidFill>
                <a:schemeClr val="tx1"/>
              </a:solidFill>
              <a:latin typeface="Cambria" panose="02040503050406030204" pitchFamily="18" charset="0"/>
            </a:endParaRPr>
          </a:p>
          <a:p>
            <a:pPr lvl="1"/>
            <a:r>
              <a:rPr lang="en-AU" sz="2000" dirty="0" smtClean="0">
                <a:solidFill>
                  <a:schemeClr val="tx1"/>
                </a:solidFill>
                <a:latin typeface="Cambria" panose="02040503050406030204" pitchFamily="18" charset="0"/>
              </a:rPr>
              <a:t>Engineering</a:t>
            </a:r>
          </a:p>
          <a:p>
            <a:pPr lvl="1"/>
            <a:r>
              <a:rPr lang="en-AU" sz="2000" dirty="0" smtClean="0">
                <a:solidFill>
                  <a:schemeClr val="tx1"/>
                </a:solidFill>
                <a:latin typeface="Cambria" panose="02040503050406030204" pitchFamily="18" charset="0"/>
              </a:rPr>
              <a:t>Enterprises requiring steam raised by burning wood waste</a:t>
            </a:r>
          </a:p>
          <a:p>
            <a:pPr lvl="1"/>
            <a:r>
              <a:rPr lang="en-AU" sz="2000" dirty="0" smtClean="0">
                <a:solidFill>
                  <a:schemeClr val="tx1"/>
                </a:solidFill>
                <a:latin typeface="Cambria" panose="02040503050406030204" pitchFamily="18" charset="0"/>
              </a:rPr>
              <a:t>Soil conditioning – composting and/or biochar</a:t>
            </a:r>
          </a:p>
          <a:p>
            <a:endParaRPr lang="en-AU" sz="2000" dirty="0">
              <a:solidFill>
                <a:schemeClr val="tx1"/>
              </a:solidFill>
              <a:latin typeface="Cambria" panose="02040503050406030204" pitchFamily="18" charset="0"/>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27</a:t>
            </a:fld>
            <a:endParaRPr lang="en-US" dirty="0">
              <a:solidFill>
                <a:prstClr val="black">
                  <a:lumMod val="65000"/>
                  <a:lumOff val="35000"/>
                </a:prstClr>
              </a:solidFill>
            </a:endParaRPr>
          </a:p>
        </p:txBody>
      </p:sp>
    </p:spTree>
    <p:extLst>
      <p:ext uri="{BB962C8B-B14F-4D97-AF65-F5344CB8AC3E}">
        <p14:creationId xmlns:p14="http://schemas.microsoft.com/office/powerpoint/2010/main" val="23554473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David Hamilton</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Ethanol Plant Update</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28</a:t>
            </a:fld>
            <a:endParaRPr lang="en-AU"/>
          </a:p>
        </p:txBody>
      </p:sp>
    </p:spTree>
    <p:extLst>
      <p:ext uri="{BB962C8B-B14F-4D97-AF65-F5344CB8AC3E}">
        <p14:creationId xmlns:p14="http://schemas.microsoft.com/office/powerpoint/2010/main" val="28251870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Overview</a:t>
            </a:r>
            <a:endParaRPr lang="en-AU" dirty="0">
              <a:solidFill>
                <a:schemeClr val="tx1"/>
              </a:solidFill>
            </a:endParaRPr>
          </a:p>
        </p:txBody>
      </p:sp>
      <p:sp>
        <p:nvSpPr>
          <p:cNvPr id="3" name="Content Placeholder 2"/>
          <p:cNvSpPr>
            <a:spLocks noGrp="1"/>
          </p:cNvSpPr>
          <p:nvPr>
            <p:ph idx="1"/>
          </p:nvPr>
        </p:nvSpPr>
        <p:spPr>
          <a:xfrm>
            <a:off x="457200" y="1340768"/>
            <a:ext cx="8229600" cy="5112568"/>
          </a:xfrm>
        </p:spPr>
        <p:txBody>
          <a:bodyPr>
            <a:normAutofit/>
          </a:bodyPr>
          <a:lstStyle/>
          <a:p>
            <a:r>
              <a:rPr lang="en-AU" dirty="0" smtClean="0">
                <a:solidFill>
                  <a:schemeClr val="tx1"/>
                </a:solidFill>
                <a:latin typeface="Cambria" panose="02040503050406030204" pitchFamily="18" charset="0"/>
              </a:rPr>
              <a:t>Ethtec are developing a process for converting woody material to ethanol </a:t>
            </a:r>
          </a:p>
          <a:p>
            <a:pPr lvl="1"/>
            <a:r>
              <a:rPr lang="en-AU" sz="2000" dirty="0" smtClean="0">
                <a:solidFill>
                  <a:schemeClr val="tx1"/>
                </a:solidFill>
                <a:latin typeface="Cambria" panose="02040503050406030204" pitchFamily="18" charset="0"/>
              </a:rPr>
              <a:t>One of several “cellulosic ethanol” processes being developed world-wide.</a:t>
            </a:r>
          </a:p>
          <a:p>
            <a:r>
              <a:rPr lang="en-AU" dirty="0" smtClean="0">
                <a:solidFill>
                  <a:schemeClr val="tx1"/>
                </a:solidFill>
                <a:latin typeface="Cambria" panose="02040503050406030204" pitchFamily="18" charset="0"/>
              </a:rPr>
              <a:t>Ethtec’s approach suits smaller plants and can use a range of feedstocks.</a:t>
            </a:r>
          </a:p>
          <a:p>
            <a:r>
              <a:rPr lang="en-AU" dirty="0" smtClean="0">
                <a:solidFill>
                  <a:schemeClr val="tx1"/>
                </a:solidFill>
                <a:latin typeface="Cambria" panose="02040503050406030204" pitchFamily="18" charset="0"/>
              </a:rPr>
              <a:t>DRI is considering the opportunity of a plant using Ethtec’s technology:</a:t>
            </a:r>
          </a:p>
          <a:p>
            <a:pPr lvl="1"/>
            <a:r>
              <a:rPr lang="en-AU" sz="2000" dirty="0" smtClean="0">
                <a:solidFill>
                  <a:schemeClr val="tx1"/>
                </a:solidFill>
                <a:latin typeface="Cambria" panose="02040503050406030204" pitchFamily="18" charset="0"/>
              </a:rPr>
              <a:t>To be located at Ling Siding</a:t>
            </a:r>
          </a:p>
          <a:p>
            <a:pPr lvl="1"/>
            <a:r>
              <a:rPr lang="en-AU" sz="2000" dirty="0" smtClean="0">
                <a:solidFill>
                  <a:schemeClr val="tx1"/>
                </a:solidFill>
                <a:latin typeface="Cambria" panose="02040503050406030204" pitchFamily="18" charset="0"/>
              </a:rPr>
              <a:t>Producing 30 million litres of ethanol per year</a:t>
            </a:r>
          </a:p>
          <a:p>
            <a:pPr lvl="1"/>
            <a:r>
              <a:rPr lang="en-AU" sz="2000" dirty="0" smtClean="0">
                <a:solidFill>
                  <a:schemeClr val="tx1"/>
                </a:solidFill>
                <a:latin typeface="Cambria" panose="02040503050406030204" pitchFamily="18" charset="0"/>
              </a:rPr>
              <a:t>Using 150,000 tonnes of feedstock per year,  some of it waste, the rest logs from local tree growers.</a:t>
            </a:r>
          </a:p>
          <a:p>
            <a:endParaRPr lang="en-AU" sz="2000" dirty="0">
              <a:solidFill>
                <a:schemeClr val="tx1"/>
              </a:solidFill>
              <a:latin typeface="Cambria" panose="02040503050406030204" pitchFamily="18" charset="0"/>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29</a:t>
            </a:fld>
            <a:endParaRPr lang="en-US" dirty="0">
              <a:solidFill>
                <a:prstClr val="black">
                  <a:lumMod val="65000"/>
                  <a:lumOff val="35000"/>
                </a:prstClr>
              </a:solidFill>
            </a:endParaRPr>
          </a:p>
        </p:txBody>
      </p:sp>
    </p:spTree>
    <p:extLst>
      <p:ext uri="{BB962C8B-B14F-4D97-AF65-F5344CB8AC3E}">
        <p14:creationId xmlns:p14="http://schemas.microsoft.com/office/powerpoint/2010/main" val="28769993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4176464" cy="1052736"/>
          </a:xfrm>
        </p:spPr>
        <p:txBody>
          <a:bodyPr/>
          <a:lstStyle/>
          <a:p>
            <a:pPr algn="l"/>
            <a:r>
              <a:rPr lang="en-AU" dirty="0" smtClean="0"/>
              <a:t>Who we are</a:t>
            </a:r>
            <a:endParaRPr lang="en-AU" dirty="0"/>
          </a:p>
        </p:txBody>
      </p:sp>
      <p:sp>
        <p:nvSpPr>
          <p:cNvPr id="3" name="Content Placeholder 2"/>
          <p:cNvSpPr>
            <a:spLocks noGrp="1"/>
          </p:cNvSpPr>
          <p:nvPr>
            <p:ph idx="1"/>
          </p:nvPr>
        </p:nvSpPr>
        <p:spPr>
          <a:xfrm>
            <a:off x="457200" y="1124744"/>
            <a:ext cx="8003232" cy="5733256"/>
          </a:xfrm>
        </p:spPr>
        <p:txBody>
          <a:bodyPr>
            <a:noAutofit/>
          </a:bodyPr>
          <a:lstStyle/>
          <a:p>
            <a:endParaRPr lang="en-AU" sz="2000" dirty="0" smtClean="0"/>
          </a:p>
          <a:p>
            <a:r>
              <a:rPr lang="en-AU" sz="2000" dirty="0" smtClean="0"/>
              <a:t>We developed as a Community group well over two years ago from within the Dorset municipality in response to the economic situation in the region.</a:t>
            </a:r>
          </a:p>
          <a:p>
            <a:r>
              <a:rPr lang="en-AU" sz="2000" dirty="0" smtClean="0"/>
              <a:t>We are one of the focus points for the community’s desire to help itself.</a:t>
            </a:r>
            <a:endParaRPr lang="en-AU" sz="2000" dirty="0"/>
          </a:p>
          <a:p>
            <a:r>
              <a:rPr lang="en-AU" sz="2000" dirty="0" smtClean="0"/>
              <a:t>Our group consists of:</a:t>
            </a:r>
          </a:p>
          <a:p>
            <a:pPr marL="720000" lvl="1" indent="-360000">
              <a:spcBef>
                <a:spcPts val="600"/>
              </a:spcBef>
              <a:buFont typeface="Arial" panose="020B0604020202020204" pitchFamily="34" charset="0"/>
              <a:buChar char="•"/>
            </a:pPr>
            <a:r>
              <a:rPr lang="en-AU" sz="1800" dirty="0" smtClean="0"/>
              <a:t>Chairman David Hamilton who has extensive experience in environmental health and safety in the oil industry and lives at Lilydale.</a:t>
            </a:r>
          </a:p>
          <a:p>
            <a:pPr marL="720000" lvl="1" indent="-360000">
              <a:spcBef>
                <a:spcPts val="600"/>
              </a:spcBef>
              <a:buFont typeface="Arial" panose="020B0604020202020204" pitchFamily="34" charset="0"/>
              <a:buChar char="•"/>
            </a:pPr>
            <a:r>
              <a:rPr lang="en-AU" sz="1800" dirty="0" smtClean="0"/>
              <a:t>Ken &amp; Karen Hall, Michael Brill, Dale Jessup representing community interests, forestry, saw milling and forest products industries, all from the Scottsdale area.</a:t>
            </a:r>
          </a:p>
          <a:p>
            <a:pPr marL="720000" lvl="1" indent="-360000">
              <a:spcBef>
                <a:spcPts val="600"/>
              </a:spcBef>
              <a:buFont typeface="Arial" panose="020B0604020202020204" pitchFamily="34" charset="0"/>
              <a:buChar char="•"/>
            </a:pPr>
            <a:r>
              <a:rPr lang="en-AU" sz="1800" dirty="0" smtClean="0"/>
              <a:t>Wendy Mitchell with environmental management and economic development and small business experience, who lives in Launceston.</a:t>
            </a:r>
          </a:p>
          <a:p>
            <a:pPr marL="720000" lvl="1" indent="-360000">
              <a:spcBef>
                <a:spcPts val="600"/>
              </a:spcBef>
              <a:buFont typeface="Arial" panose="020B0604020202020204" pitchFamily="34" charset="0"/>
              <a:buChar char="•"/>
            </a:pPr>
            <a:r>
              <a:rPr lang="en-AU" sz="1800" dirty="0" smtClean="0"/>
              <a:t>Local identity, John Beattie who has many years of operational experience in food processing .</a:t>
            </a:r>
          </a:p>
          <a:p>
            <a:pPr marL="720000" lvl="1" indent="-360000">
              <a:spcBef>
                <a:spcPts val="600"/>
              </a:spcBef>
              <a:buFont typeface="Arial" panose="020B0604020202020204" pitchFamily="34" charset="0"/>
              <a:buChar char="•"/>
            </a:pPr>
            <a:r>
              <a:rPr lang="en-AU" sz="1800" dirty="0" smtClean="0"/>
              <a:t>Assisted by other North Easterners, Alan Davenport, Heath Blair, Peter Bird</a:t>
            </a:r>
            <a:r>
              <a:rPr lang="en-AU" sz="1800" dirty="0"/>
              <a:t/>
            </a:r>
            <a:br>
              <a:rPr lang="en-AU" sz="1800" dirty="0"/>
            </a:br>
            <a:endParaRPr lang="en-AU" sz="1800" dirty="0"/>
          </a:p>
        </p:txBody>
      </p:sp>
      <p:sp>
        <p:nvSpPr>
          <p:cNvPr id="4" name="Date Placeholder 3"/>
          <p:cNvSpPr>
            <a:spLocks noGrp="1"/>
          </p:cNvSpPr>
          <p:nvPr>
            <p:ph type="dt" sz="half" idx="10"/>
          </p:nvPr>
        </p:nvSpPr>
        <p:spPr>
          <a:xfrm rot="10800000" flipV="1">
            <a:off x="457200" y="6519812"/>
            <a:ext cx="2170584" cy="136525"/>
          </a:xfrm>
        </p:spPr>
        <p:txBody>
          <a:bodyPr/>
          <a:lstStyle/>
          <a:p>
            <a:r>
              <a:rPr lang="en-US" smtClean="0"/>
              <a:t>October, 2014</a:t>
            </a:r>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3</a:t>
            </a:fld>
            <a:endParaRPr lang="en-US" dirty="0"/>
          </a:p>
        </p:txBody>
      </p:sp>
    </p:spTree>
    <p:extLst>
      <p:ext uri="{BB962C8B-B14F-4D97-AF65-F5344CB8AC3E}">
        <p14:creationId xmlns:p14="http://schemas.microsoft.com/office/powerpoint/2010/main" val="2539948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88"/>
            <a:ext cx="8229600" cy="1206996"/>
          </a:xfrm>
        </p:spPr>
        <p:txBody>
          <a:bodyPr/>
          <a:lstStyle/>
          <a:p>
            <a:pPr algn="l">
              <a:lnSpc>
                <a:spcPct val="100000"/>
              </a:lnSpc>
            </a:pPr>
            <a:r>
              <a:rPr lang="en-AU" sz="3600" dirty="0" smtClean="0">
                <a:solidFill>
                  <a:schemeClr val="tx1"/>
                </a:solidFill>
              </a:rPr>
              <a:t>Advantages of possible</a:t>
            </a:r>
            <a:br>
              <a:rPr lang="en-AU" sz="3600" dirty="0" smtClean="0">
                <a:solidFill>
                  <a:schemeClr val="tx1"/>
                </a:solidFill>
              </a:rPr>
            </a:br>
            <a:r>
              <a:rPr lang="en-AU" sz="3600" dirty="0" smtClean="0">
                <a:solidFill>
                  <a:schemeClr val="tx1"/>
                </a:solidFill>
              </a:rPr>
              <a:t>Ethanol Plant</a:t>
            </a:r>
            <a:endParaRPr lang="en-AU" sz="3600" dirty="0">
              <a:solidFill>
                <a:schemeClr val="tx1"/>
              </a:solidFill>
            </a:endParaRPr>
          </a:p>
        </p:txBody>
      </p:sp>
      <p:sp>
        <p:nvSpPr>
          <p:cNvPr id="3" name="Content Placeholder 2"/>
          <p:cNvSpPr>
            <a:spLocks noGrp="1"/>
          </p:cNvSpPr>
          <p:nvPr>
            <p:ph idx="1"/>
          </p:nvPr>
        </p:nvSpPr>
        <p:spPr>
          <a:xfrm>
            <a:off x="457200" y="1600200"/>
            <a:ext cx="8229600" cy="4781128"/>
          </a:xfrm>
        </p:spPr>
        <p:txBody>
          <a:bodyPr>
            <a:normAutofit/>
          </a:bodyPr>
          <a:lstStyle/>
          <a:p>
            <a:r>
              <a:rPr lang="en-AU" dirty="0" smtClean="0">
                <a:solidFill>
                  <a:schemeClr val="tx1"/>
                </a:solidFill>
                <a:latin typeface="Cambria" panose="02040503050406030204" pitchFamily="18" charset="0"/>
              </a:rPr>
              <a:t>Provide local </a:t>
            </a:r>
            <a:r>
              <a:rPr lang="en-AU" dirty="0">
                <a:solidFill>
                  <a:schemeClr val="tx1"/>
                </a:solidFill>
                <a:latin typeface="Cambria" panose="02040503050406030204" pitchFamily="18" charset="0"/>
              </a:rPr>
              <a:t>employment and </a:t>
            </a:r>
            <a:r>
              <a:rPr lang="en-AU" dirty="0" smtClean="0">
                <a:solidFill>
                  <a:schemeClr val="tx1"/>
                </a:solidFill>
                <a:latin typeface="Cambria" panose="02040503050406030204" pitchFamily="18" charset="0"/>
              </a:rPr>
              <a:t>use local support </a:t>
            </a:r>
            <a:r>
              <a:rPr lang="en-AU" dirty="0">
                <a:solidFill>
                  <a:schemeClr val="tx1"/>
                </a:solidFill>
                <a:latin typeface="Cambria" panose="02040503050406030204" pitchFamily="18" charset="0"/>
              </a:rPr>
              <a:t>services.</a:t>
            </a:r>
          </a:p>
          <a:p>
            <a:r>
              <a:rPr lang="en-AU" dirty="0">
                <a:solidFill>
                  <a:schemeClr val="tx1"/>
                </a:solidFill>
                <a:latin typeface="Cambria" panose="02040503050406030204" pitchFamily="18" charset="0"/>
              </a:rPr>
              <a:t>Pay local suppliers for feedstock</a:t>
            </a:r>
          </a:p>
          <a:p>
            <a:r>
              <a:rPr lang="en-AU" dirty="0" smtClean="0">
                <a:solidFill>
                  <a:schemeClr val="tx1"/>
                </a:solidFill>
                <a:latin typeface="Cambria" panose="02040503050406030204" pitchFamily="18" charset="0"/>
              </a:rPr>
              <a:t>Ethanol </a:t>
            </a:r>
            <a:r>
              <a:rPr lang="en-AU" dirty="0">
                <a:solidFill>
                  <a:schemeClr val="tx1"/>
                </a:solidFill>
                <a:latin typeface="Cambria" panose="02040503050406030204" pitchFamily="18" charset="0"/>
              </a:rPr>
              <a:t>product </a:t>
            </a:r>
            <a:r>
              <a:rPr lang="en-AU" dirty="0" smtClean="0">
                <a:solidFill>
                  <a:schemeClr val="tx1"/>
                </a:solidFill>
                <a:latin typeface="Cambria" panose="02040503050406030204" pitchFamily="18" charset="0"/>
              </a:rPr>
              <a:t> a renewable liquid fuel:</a:t>
            </a:r>
            <a:endParaRPr lang="en-AU" dirty="0">
              <a:solidFill>
                <a:schemeClr val="tx1"/>
              </a:solidFill>
              <a:latin typeface="Cambria" panose="02040503050406030204" pitchFamily="18" charset="0"/>
            </a:endParaRPr>
          </a:p>
          <a:p>
            <a:pPr lvl="1"/>
            <a:r>
              <a:rPr lang="en-AU" sz="2000" dirty="0" smtClean="0">
                <a:solidFill>
                  <a:schemeClr val="tx1"/>
                </a:solidFill>
                <a:latin typeface="Cambria" panose="02040503050406030204" pitchFamily="18" charset="0"/>
              </a:rPr>
              <a:t>Able </a:t>
            </a:r>
            <a:r>
              <a:rPr lang="en-AU" sz="2000" dirty="0">
                <a:solidFill>
                  <a:schemeClr val="tx1"/>
                </a:solidFill>
                <a:latin typeface="Cambria" panose="02040503050406030204" pitchFamily="18" charset="0"/>
              </a:rPr>
              <a:t>to be blended into gasoline and diesel</a:t>
            </a:r>
          </a:p>
          <a:p>
            <a:pPr lvl="1"/>
            <a:r>
              <a:rPr lang="en-AU" sz="2000" dirty="0">
                <a:solidFill>
                  <a:schemeClr val="tx1"/>
                </a:solidFill>
                <a:latin typeface="Cambria" panose="02040503050406030204" pitchFamily="18" charset="0"/>
              </a:rPr>
              <a:t>Some engines can use 100% </a:t>
            </a:r>
            <a:r>
              <a:rPr lang="en-AU" sz="2000" dirty="0" smtClean="0">
                <a:solidFill>
                  <a:schemeClr val="tx1"/>
                </a:solidFill>
                <a:latin typeface="Cambria" panose="02040503050406030204" pitchFamily="18" charset="0"/>
              </a:rPr>
              <a:t>ethanol</a:t>
            </a:r>
          </a:p>
          <a:p>
            <a:pPr lvl="1"/>
            <a:r>
              <a:rPr lang="en-AU" sz="2000" dirty="0" smtClean="0">
                <a:solidFill>
                  <a:schemeClr val="tx1"/>
                </a:solidFill>
                <a:latin typeface="Cambria" panose="02040503050406030204" pitchFamily="18" charset="0"/>
              </a:rPr>
              <a:t>Reduce reliance on fossil fuels </a:t>
            </a:r>
          </a:p>
          <a:p>
            <a:r>
              <a:rPr lang="en-AU" dirty="0" smtClean="0">
                <a:solidFill>
                  <a:schemeClr val="tx1"/>
                </a:solidFill>
                <a:latin typeface="Cambria" panose="02040503050406030204" pitchFamily="18" charset="0"/>
              </a:rPr>
              <a:t>Reduce reliance on petroleum imported into Tasmania</a:t>
            </a:r>
          </a:p>
          <a:p>
            <a:pPr lvl="1"/>
            <a:r>
              <a:rPr lang="en-AU" sz="2000" dirty="0" smtClean="0">
                <a:solidFill>
                  <a:schemeClr val="tx1"/>
                </a:solidFill>
                <a:latin typeface="Cambria" panose="02040503050406030204" pitchFamily="18" charset="0"/>
              </a:rPr>
              <a:t>Improved security of supply</a:t>
            </a:r>
          </a:p>
          <a:p>
            <a:pPr lvl="1"/>
            <a:r>
              <a:rPr lang="en-AU" sz="2000" dirty="0" smtClean="0">
                <a:solidFill>
                  <a:schemeClr val="tx1"/>
                </a:solidFill>
                <a:latin typeface="Cambria" panose="02040503050406030204" pitchFamily="18" charset="0"/>
              </a:rPr>
              <a:t>Reduces economic leakage</a:t>
            </a:r>
          </a:p>
          <a:p>
            <a:r>
              <a:rPr lang="en-AU" dirty="0" smtClean="0">
                <a:solidFill>
                  <a:schemeClr val="tx1"/>
                </a:solidFill>
                <a:latin typeface="Cambria" panose="02040503050406030204" pitchFamily="18" charset="0"/>
              </a:rPr>
              <a:t>Possibility of some non-fuel products as well:</a:t>
            </a:r>
          </a:p>
          <a:p>
            <a:pPr lvl="1"/>
            <a:r>
              <a:rPr lang="en-AU" sz="2000" dirty="0" smtClean="0">
                <a:solidFill>
                  <a:schemeClr val="tx1"/>
                </a:solidFill>
                <a:latin typeface="Cambria" panose="02040503050406030204" pitchFamily="18" charset="0"/>
              </a:rPr>
              <a:t>Ethanol as a solvent</a:t>
            </a:r>
          </a:p>
          <a:p>
            <a:pPr lvl="1"/>
            <a:r>
              <a:rPr lang="en-AU" sz="2000" dirty="0" smtClean="0">
                <a:solidFill>
                  <a:schemeClr val="tx1"/>
                </a:solidFill>
                <a:latin typeface="Cambria" panose="02040503050406030204" pitchFamily="18" charset="0"/>
              </a:rPr>
              <a:t>Sugars for bio-plastics</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30</a:t>
            </a:fld>
            <a:endParaRPr lang="en-US" dirty="0">
              <a:solidFill>
                <a:prstClr val="black">
                  <a:lumMod val="65000"/>
                  <a:lumOff val="35000"/>
                </a:prstClr>
              </a:solidFill>
            </a:endParaRPr>
          </a:p>
        </p:txBody>
      </p:sp>
    </p:spTree>
    <p:extLst>
      <p:ext uri="{BB962C8B-B14F-4D97-AF65-F5344CB8AC3E}">
        <p14:creationId xmlns:p14="http://schemas.microsoft.com/office/powerpoint/2010/main" val="520492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Status of ethanol plant</a:t>
            </a:r>
            <a:endParaRPr lang="en-AU" dirty="0">
              <a:solidFill>
                <a:schemeClr val="tx1"/>
              </a:solidFill>
            </a:endParaRPr>
          </a:p>
        </p:txBody>
      </p:sp>
      <p:sp>
        <p:nvSpPr>
          <p:cNvPr id="3" name="Content Placeholder 2"/>
          <p:cNvSpPr>
            <a:spLocks noGrp="1"/>
          </p:cNvSpPr>
          <p:nvPr>
            <p:ph idx="1"/>
          </p:nvPr>
        </p:nvSpPr>
        <p:spPr>
          <a:xfrm>
            <a:off x="457200" y="1412776"/>
            <a:ext cx="8229600" cy="4896544"/>
          </a:xfrm>
        </p:spPr>
        <p:txBody>
          <a:bodyPr>
            <a:normAutofit/>
          </a:bodyPr>
          <a:lstStyle/>
          <a:p>
            <a:r>
              <a:rPr lang="en-AU" dirty="0" smtClean="0">
                <a:solidFill>
                  <a:schemeClr val="tx1"/>
                </a:solidFill>
                <a:latin typeface="Cambria" panose="02040503050406030204" pitchFamily="18" charset="0"/>
              </a:rPr>
              <a:t>Tasmanian Government (Dept. of State Growth) paid for a resource study by </a:t>
            </a:r>
            <a:r>
              <a:rPr lang="en-AU" dirty="0" err="1" smtClean="0">
                <a:solidFill>
                  <a:schemeClr val="tx1"/>
                </a:solidFill>
                <a:latin typeface="Cambria" panose="02040503050406030204" pitchFamily="18" charset="0"/>
              </a:rPr>
              <a:t>Esk</a:t>
            </a:r>
            <a:r>
              <a:rPr lang="en-AU" dirty="0" smtClean="0">
                <a:solidFill>
                  <a:schemeClr val="tx1"/>
                </a:solidFill>
                <a:latin typeface="Cambria" panose="02040503050406030204" pitchFamily="18" charset="0"/>
              </a:rPr>
              <a:t> Mapping and GIS</a:t>
            </a:r>
            <a:endParaRPr lang="en-AU" sz="2000" dirty="0" smtClean="0">
              <a:solidFill>
                <a:schemeClr val="tx1"/>
              </a:solidFill>
              <a:latin typeface="Cambria" panose="02040503050406030204" pitchFamily="18" charset="0"/>
            </a:endParaRPr>
          </a:p>
          <a:p>
            <a:r>
              <a:rPr lang="en-AU" dirty="0" smtClean="0">
                <a:solidFill>
                  <a:schemeClr val="tx1"/>
                </a:solidFill>
                <a:latin typeface="Cambria" panose="02040503050406030204" pitchFamily="18" charset="0"/>
              </a:rPr>
              <a:t>Tasmanian Government and Dorset Council jointly funded a prefeasibility study which was performed by KPMG</a:t>
            </a:r>
          </a:p>
          <a:p>
            <a:r>
              <a:rPr lang="en-AU" sz="2800" dirty="0" smtClean="0">
                <a:solidFill>
                  <a:schemeClr val="tx1"/>
                </a:solidFill>
                <a:latin typeface="Cambria" panose="02040503050406030204" pitchFamily="18" charset="0"/>
              </a:rPr>
              <a:t>Ethtec are continuing technology development</a:t>
            </a:r>
          </a:p>
          <a:p>
            <a:pPr lvl="1"/>
            <a:r>
              <a:rPr lang="en-AU" sz="2000" dirty="0" smtClean="0">
                <a:solidFill>
                  <a:schemeClr val="tx1"/>
                </a:solidFill>
                <a:latin typeface="Cambria" panose="02040503050406030204" pitchFamily="18" charset="0"/>
              </a:rPr>
              <a:t>Pilot Plant at Harwood in NSW has successfully completed Phases 1 and 2</a:t>
            </a:r>
          </a:p>
          <a:p>
            <a:pPr lvl="1"/>
            <a:r>
              <a:rPr lang="en-AU" sz="2000" dirty="0" smtClean="0">
                <a:solidFill>
                  <a:schemeClr val="tx1"/>
                </a:solidFill>
                <a:latin typeface="Cambria" panose="02040503050406030204" pitchFamily="18" charset="0"/>
              </a:rPr>
              <a:t>Preliminary work for Phase 3 well underway</a:t>
            </a:r>
          </a:p>
          <a:p>
            <a:pPr lvl="1"/>
            <a:r>
              <a:rPr lang="en-AU" sz="2000" dirty="0" smtClean="0">
                <a:solidFill>
                  <a:schemeClr val="tx1"/>
                </a:solidFill>
                <a:latin typeface="Cambria" panose="02040503050406030204" pitchFamily="18" charset="0"/>
              </a:rPr>
              <a:t>DRI has a current Memorandum of Understanding with Ethtec giving us access to their technology.</a:t>
            </a:r>
          </a:p>
          <a:p>
            <a:pPr lvl="1"/>
            <a:endParaRPr lang="en-AU" sz="2000" dirty="0" smtClean="0">
              <a:latin typeface="Cambria" panose="02040503050406030204" pitchFamily="18" charset="0"/>
            </a:endParaRPr>
          </a:p>
          <a:p>
            <a:endParaRPr lang="en-AU" dirty="0">
              <a:latin typeface="Cambria" panose="02040503050406030204" pitchFamily="18" charset="0"/>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31</a:t>
            </a:fld>
            <a:endParaRPr lang="en-US" dirty="0">
              <a:solidFill>
                <a:prstClr val="black">
                  <a:lumMod val="65000"/>
                  <a:lumOff val="35000"/>
                </a:prstClr>
              </a:solidFill>
            </a:endParaRPr>
          </a:p>
        </p:txBody>
      </p:sp>
    </p:spTree>
    <p:extLst>
      <p:ext uri="{BB962C8B-B14F-4D97-AF65-F5344CB8AC3E}">
        <p14:creationId xmlns:p14="http://schemas.microsoft.com/office/powerpoint/2010/main" val="25681404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solidFill>
                  <a:srgbClr val="006600"/>
                </a:solidFill>
              </a:rPr>
              <a:t>Ethtec</a:t>
            </a:r>
            <a:r>
              <a:rPr lang="en-AU" sz="2800" b="1" dirty="0" smtClean="0">
                <a:solidFill>
                  <a:srgbClr val="006600"/>
                </a:solidFill>
              </a:rPr>
              <a:t> </a:t>
            </a:r>
            <a:r>
              <a:rPr lang="en-AU" sz="2800" dirty="0" smtClean="0">
                <a:solidFill>
                  <a:srgbClr val="006600"/>
                </a:solidFill>
              </a:rPr>
              <a:t>Pilot</a:t>
            </a:r>
            <a:r>
              <a:rPr lang="en-AU" sz="2800" b="1" dirty="0" smtClean="0">
                <a:solidFill>
                  <a:srgbClr val="006600"/>
                </a:solidFill>
              </a:rPr>
              <a:t> </a:t>
            </a:r>
            <a:r>
              <a:rPr lang="en-AU" sz="2800" dirty="0" smtClean="0">
                <a:solidFill>
                  <a:srgbClr val="006600"/>
                </a:solidFill>
              </a:rPr>
              <a:t>Plant</a:t>
            </a:r>
            <a:br>
              <a:rPr lang="en-AU" sz="2800" dirty="0" smtClean="0">
                <a:solidFill>
                  <a:srgbClr val="006600"/>
                </a:solidFill>
              </a:rPr>
            </a:br>
            <a:r>
              <a:rPr lang="en-AU" sz="2400" dirty="0" smtClean="0">
                <a:solidFill>
                  <a:srgbClr val="006600"/>
                </a:solidFill>
              </a:rPr>
              <a:t>Phase 1 and Phase 2</a:t>
            </a:r>
            <a:endParaRPr lang="en-AU" sz="2800" dirty="0">
              <a:solidFill>
                <a:srgbClr val="006600"/>
              </a:solidFill>
            </a:endParaRPr>
          </a:p>
        </p:txBody>
      </p:sp>
      <p:pic>
        <p:nvPicPr>
          <p:cNvPr id="2050" name="Picture 2" descr="L:\BJCAREYDOCS\RMC\RMC - new on Server\Ethtec Photos\Harwood Photos - Oct12\Harwood Plant shot #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55776" y="1844824"/>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32</a:t>
            </a:fld>
            <a:endParaRPr lang="en-US" dirty="0">
              <a:solidFill>
                <a:prstClr val="black">
                  <a:lumMod val="65000"/>
                  <a:lumOff val="35000"/>
                </a:prstClr>
              </a:solidFill>
            </a:endParaRPr>
          </a:p>
        </p:txBody>
      </p:sp>
    </p:spTree>
    <p:extLst>
      <p:ext uri="{BB962C8B-B14F-4D97-AF65-F5344CB8AC3E}">
        <p14:creationId xmlns:p14="http://schemas.microsoft.com/office/powerpoint/2010/main" val="386040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solidFill>
                  <a:srgbClr val="006600"/>
                </a:solidFill>
              </a:rPr>
              <a:t>Ethtec</a:t>
            </a:r>
            <a:r>
              <a:rPr lang="en-AU" sz="2800" b="1" dirty="0" smtClean="0">
                <a:solidFill>
                  <a:srgbClr val="006600"/>
                </a:solidFill>
              </a:rPr>
              <a:t> </a:t>
            </a:r>
            <a:r>
              <a:rPr lang="en-AU" sz="2800" dirty="0" smtClean="0">
                <a:solidFill>
                  <a:srgbClr val="006600"/>
                </a:solidFill>
              </a:rPr>
              <a:t>Pilot</a:t>
            </a:r>
            <a:r>
              <a:rPr lang="en-AU" sz="2800" b="1" dirty="0" smtClean="0">
                <a:solidFill>
                  <a:srgbClr val="006600"/>
                </a:solidFill>
              </a:rPr>
              <a:t> </a:t>
            </a:r>
            <a:r>
              <a:rPr lang="en-AU" sz="2800" dirty="0" smtClean="0">
                <a:solidFill>
                  <a:srgbClr val="006600"/>
                </a:solidFill>
              </a:rPr>
              <a:t>Plant</a:t>
            </a:r>
            <a:br>
              <a:rPr lang="en-AU" sz="2800" dirty="0" smtClean="0">
                <a:solidFill>
                  <a:srgbClr val="006600"/>
                </a:solidFill>
              </a:rPr>
            </a:br>
            <a:r>
              <a:rPr lang="en-AU" sz="2400" dirty="0" smtClean="0">
                <a:solidFill>
                  <a:srgbClr val="006600"/>
                </a:solidFill>
              </a:rPr>
              <a:t>Phase 1 and Phase 2</a:t>
            </a:r>
            <a:endParaRPr lang="en-AU" sz="2800" dirty="0">
              <a:solidFill>
                <a:srgbClr val="006600"/>
              </a:solidFill>
            </a:endParaRPr>
          </a:p>
        </p:txBody>
      </p:sp>
      <p:pic>
        <p:nvPicPr>
          <p:cNvPr id="1026" name="Picture 2" descr="L:\BJCAREYDOCS\RMC\RMC - new on Server\Ethtec Photos\Harwood Photos - Oct12\Harwood Plant shot #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483768" y="1844824"/>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33</a:t>
            </a:fld>
            <a:endParaRPr lang="en-US" dirty="0">
              <a:solidFill>
                <a:prstClr val="black">
                  <a:lumMod val="65000"/>
                  <a:lumOff val="35000"/>
                </a:prstClr>
              </a:solidFill>
            </a:endParaRPr>
          </a:p>
        </p:txBody>
      </p:sp>
    </p:spTree>
    <p:extLst>
      <p:ext uri="{BB962C8B-B14F-4D97-AF65-F5344CB8AC3E}">
        <p14:creationId xmlns:p14="http://schemas.microsoft.com/office/powerpoint/2010/main" val="400153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solidFill>
                  <a:srgbClr val="006600"/>
                </a:solidFill>
              </a:rPr>
              <a:t>Ethtec</a:t>
            </a:r>
            <a:r>
              <a:rPr lang="en-AU" sz="2800" b="1" dirty="0" smtClean="0">
                <a:solidFill>
                  <a:srgbClr val="006600"/>
                </a:solidFill>
              </a:rPr>
              <a:t> </a:t>
            </a:r>
            <a:r>
              <a:rPr lang="en-AU" sz="2800" dirty="0" smtClean="0">
                <a:solidFill>
                  <a:srgbClr val="006600"/>
                </a:solidFill>
              </a:rPr>
              <a:t>Pilot</a:t>
            </a:r>
            <a:r>
              <a:rPr lang="en-AU" sz="2800" b="1" dirty="0" smtClean="0">
                <a:solidFill>
                  <a:srgbClr val="006600"/>
                </a:solidFill>
              </a:rPr>
              <a:t> </a:t>
            </a:r>
            <a:r>
              <a:rPr lang="en-AU" sz="2800" dirty="0" smtClean="0">
                <a:solidFill>
                  <a:srgbClr val="006600"/>
                </a:solidFill>
              </a:rPr>
              <a:t>Plant</a:t>
            </a:r>
            <a:br>
              <a:rPr lang="en-AU" sz="2800" dirty="0" smtClean="0">
                <a:solidFill>
                  <a:srgbClr val="006600"/>
                </a:solidFill>
              </a:rPr>
            </a:br>
            <a:r>
              <a:rPr lang="en-AU" sz="2400" dirty="0" smtClean="0">
                <a:solidFill>
                  <a:srgbClr val="006600"/>
                </a:solidFill>
              </a:rPr>
              <a:t>Phase 1 and Phase 2</a:t>
            </a:r>
            <a:endParaRPr lang="en-AU" sz="2800" dirty="0">
              <a:solidFill>
                <a:srgbClr val="006600"/>
              </a:solidFill>
            </a:endParaRPr>
          </a:p>
        </p:txBody>
      </p:sp>
      <p:pic>
        <p:nvPicPr>
          <p:cNvPr id="3074" name="Picture 2" descr="L:\BJCAREYDOCS\RMC\RMC - new on Server\Ethtec Photos\Harwood Photos - Oct12\Harwood Plant shot #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411760" y="1700808"/>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spTree>
    <p:extLst>
      <p:ext uri="{BB962C8B-B14F-4D97-AF65-F5344CB8AC3E}">
        <p14:creationId xmlns:p14="http://schemas.microsoft.com/office/powerpoint/2010/main" val="395622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solidFill>
                  <a:srgbClr val="006600"/>
                </a:solidFill>
              </a:rPr>
              <a:t>Ethtec</a:t>
            </a:r>
            <a:r>
              <a:rPr lang="en-AU" sz="2800" b="1" dirty="0" smtClean="0">
                <a:solidFill>
                  <a:srgbClr val="006600"/>
                </a:solidFill>
              </a:rPr>
              <a:t> </a:t>
            </a:r>
            <a:r>
              <a:rPr lang="en-AU" sz="2800" dirty="0" smtClean="0">
                <a:solidFill>
                  <a:srgbClr val="006600"/>
                </a:solidFill>
              </a:rPr>
              <a:t>Pilot</a:t>
            </a:r>
            <a:r>
              <a:rPr lang="en-AU" sz="2800" b="1" dirty="0" smtClean="0">
                <a:solidFill>
                  <a:srgbClr val="006600"/>
                </a:solidFill>
              </a:rPr>
              <a:t> </a:t>
            </a:r>
            <a:r>
              <a:rPr lang="en-AU" sz="2800" dirty="0" smtClean="0">
                <a:solidFill>
                  <a:srgbClr val="006600"/>
                </a:solidFill>
              </a:rPr>
              <a:t>Plant</a:t>
            </a:r>
            <a:br>
              <a:rPr lang="en-AU" sz="2800" dirty="0" smtClean="0">
                <a:solidFill>
                  <a:srgbClr val="006600"/>
                </a:solidFill>
              </a:rPr>
            </a:br>
            <a:r>
              <a:rPr lang="en-AU" sz="2400" dirty="0" smtClean="0">
                <a:solidFill>
                  <a:srgbClr val="006600"/>
                </a:solidFill>
              </a:rPr>
              <a:t>Phase 1 and Phase 2</a:t>
            </a:r>
            <a:endParaRPr lang="en-AU" sz="2400" dirty="0">
              <a:solidFill>
                <a:srgbClr val="006600"/>
              </a:solidFill>
            </a:endParaRPr>
          </a:p>
        </p:txBody>
      </p:sp>
      <p:pic>
        <p:nvPicPr>
          <p:cNvPr id="4098" name="Picture 2" descr="L:\BJCAREYDOCS\RMC\RMC - new on Server\Ethtec Photos\Harwood Photos - Oct12\Harwood Plant shot #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627784" y="1700808"/>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Tree>
    <p:extLst>
      <p:ext uri="{BB962C8B-B14F-4D97-AF65-F5344CB8AC3E}">
        <p14:creationId xmlns:p14="http://schemas.microsoft.com/office/powerpoint/2010/main" val="280106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Next Steps</a:t>
            </a:r>
            <a:endParaRPr lang="en-AU" dirty="0">
              <a:solidFill>
                <a:schemeClr val="tx1"/>
              </a:solidFill>
            </a:endParaRPr>
          </a:p>
        </p:txBody>
      </p:sp>
      <p:sp>
        <p:nvSpPr>
          <p:cNvPr id="3" name="Content Placeholder 2"/>
          <p:cNvSpPr>
            <a:spLocks noGrp="1"/>
          </p:cNvSpPr>
          <p:nvPr>
            <p:ph idx="1"/>
          </p:nvPr>
        </p:nvSpPr>
        <p:spPr>
          <a:xfrm>
            <a:off x="457200" y="1412776"/>
            <a:ext cx="8229600" cy="5040560"/>
          </a:xfrm>
        </p:spPr>
        <p:txBody>
          <a:bodyPr>
            <a:normAutofit/>
          </a:bodyPr>
          <a:lstStyle/>
          <a:p>
            <a:pPr marL="0" indent="0">
              <a:buNone/>
            </a:pPr>
            <a:r>
              <a:rPr lang="en-AU" dirty="0" smtClean="0">
                <a:solidFill>
                  <a:schemeClr val="tx1"/>
                </a:solidFill>
                <a:latin typeface="Cambria" panose="02040503050406030204" pitchFamily="18" charset="0"/>
              </a:rPr>
              <a:t>There are many steps still before us if the ethanol plant opportunity is to become a reality, such as:</a:t>
            </a:r>
          </a:p>
          <a:p>
            <a:pPr lvl="1"/>
            <a:r>
              <a:rPr lang="en-AU" sz="2000" dirty="0" smtClean="0">
                <a:solidFill>
                  <a:schemeClr val="tx1"/>
                </a:solidFill>
                <a:latin typeface="Cambria" panose="02040503050406030204" pitchFamily="18" charset="0"/>
              </a:rPr>
              <a:t>Ethtec need to successfully complete their pilot plant project and decide that the process is commercially feasible.</a:t>
            </a:r>
          </a:p>
          <a:p>
            <a:pPr lvl="1"/>
            <a:r>
              <a:rPr lang="en-AU" sz="2000" dirty="0" smtClean="0">
                <a:solidFill>
                  <a:schemeClr val="tx1"/>
                </a:solidFill>
                <a:latin typeface="Cambria" panose="02040503050406030204" pitchFamily="18" charset="0"/>
              </a:rPr>
              <a:t>DRI or the cooperative will need to negotiate an agreement with Ethtec to have access to detailed information about the plant and process (payment is likely to be required).</a:t>
            </a:r>
          </a:p>
          <a:p>
            <a:pPr lvl="1"/>
            <a:r>
              <a:rPr lang="en-AU" sz="2000" dirty="0" smtClean="0">
                <a:solidFill>
                  <a:schemeClr val="tx1"/>
                </a:solidFill>
                <a:latin typeface="Cambria" panose="02040503050406030204" pitchFamily="18" charset="0"/>
              </a:rPr>
              <a:t>There will need to be a range of engineering and environmental studies and a final plant design developed.</a:t>
            </a:r>
          </a:p>
          <a:p>
            <a:pPr lvl="1"/>
            <a:r>
              <a:rPr lang="en-AU" sz="2000" dirty="0" smtClean="0">
                <a:solidFill>
                  <a:schemeClr val="tx1"/>
                </a:solidFill>
                <a:latin typeface="Cambria" panose="02040503050406030204" pitchFamily="18" charset="0"/>
              </a:rPr>
              <a:t>Set up arrangements to buy feedstocks and sell the products.</a:t>
            </a:r>
          </a:p>
          <a:p>
            <a:pPr lvl="1"/>
            <a:r>
              <a:rPr lang="en-AU" sz="2000" dirty="0" smtClean="0">
                <a:solidFill>
                  <a:schemeClr val="tx1"/>
                </a:solidFill>
                <a:latin typeface="Cambria" panose="02040503050406030204" pitchFamily="18" charset="0"/>
              </a:rPr>
              <a:t>A formal, detailed feasibility study would be required.</a:t>
            </a:r>
          </a:p>
          <a:p>
            <a:pPr lvl="1"/>
            <a:r>
              <a:rPr lang="en-AU" sz="2000" dirty="0" smtClean="0">
                <a:solidFill>
                  <a:schemeClr val="tx1"/>
                </a:solidFill>
                <a:latin typeface="Cambria" panose="02040503050406030204" pitchFamily="18" charset="0"/>
              </a:rPr>
              <a:t>If everything looks OK then money would need to be raised/borrowed to build the plant and Government approvals obtained.</a:t>
            </a:r>
          </a:p>
          <a:p>
            <a:pPr lvl="1"/>
            <a:endParaRPr lang="en-AU" sz="2000" dirty="0" smtClean="0">
              <a:latin typeface="Cambria" panose="02040503050406030204" pitchFamily="18" charset="0"/>
            </a:endParaRPr>
          </a:p>
          <a:p>
            <a:endParaRPr lang="en-AU" dirty="0">
              <a:latin typeface="Cambria" panose="02040503050406030204" pitchFamily="18" charset="0"/>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Tree>
    <p:extLst>
      <p:ext uri="{BB962C8B-B14F-4D97-AF65-F5344CB8AC3E}">
        <p14:creationId xmlns:p14="http://schemas.microsoft.com/office/powerpoint/2010/main" val="13937442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Jeremy Wilson, </a:t>
            </a:r>
            <a:r>
              <a:rPr lang="en-AU" sz="3600" cap="none" dirty="0" err="1" smtClean="0"/>
              <a:t>Esk</a:t>
            </a:r>
            <a:r>
              <a:rPr lang="en-AU" sz="3600" cap="none" dirty="0" smtClean="0"/>
              <a:t> Mapping and GIS</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Resource Assessment</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37</a:t>
            </a:fld>
            <a:endParaRPr lang="en-AU"/>
          </a:p>
        </p:txBody>
      </p:sp>
    </p:spTree>
    <p:extLst>
      <p:ext uri="{BB962C8B-B14F-4D97-AF65-F5344CB8AC3E}">
        <p14:creationId xmlns:p14="http://schemas.microsoft.com/office/powerpoint/2010/main" val="37869785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David Hamilton</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Funding</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38</a:t>
            </a:fld>
            <a:endParaRPr lang="en-AU"/>
          </a:p>
        </p:txBody>
      </p:sp>
    </p:spTree>
    <p:extLst>
      <p:ext uri="{BB962C8B-B14F-4D97-AF65-F5344CB8AC3E}">
        <p14:creationId xmlns:p14="http://schemas.microsoft.com/office/powerpoint/2010/main" val="3497140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Funding</a:t>
            </a:r>
            <a:endParaRPr lang="en-AU" dirty="0">
              <a:solidFill>
                <a:schemeClr val="tx1"/>
              </a:solidFill>
            </a:endParaRPr>
          </a:p>
        </p:txBody>
      </p:sp>
      <p:sp>
        <p:nvSpPr>
          <p:cNvPr id="3" name="Content Placeholder 2"/>
          <p:cNvSpPr>
            <a:spLocks noGrp="1"/>
          </p:cNvSpPr>
          <p:nvPr>
            <p:ph idx="1"/>
          </p:nvPr>
        </p:nvSpPr>
        <p:spPr>
          <a:xfrm>
            <a:off x="457200" y="1340768"/>
            <a:ext cx="8229600" cy="5112568"/>
          </a:xfrm>
        </p:spPr>
        <p:txBody>
          <a:bodyPr>
            <a:normAutofit/>
          </a:bodyPr>
          <a:lstStyle/>
          <a:p>
            <a:r>
              <a:rPr lang="en-AU" dirty="0" smtClean="0">
                <a:solidFill>
                  <a:schemeClr val="tx1"/>
                </a:solidFill>
                <a:latin typeface="Cambria" panose="02040503050406030204" pitchFamily="18" charset="0"/>
              </a:rPr>
              <a:t>Establishing any new business requires money.</a:t>
            </a:r>
          </a:p>
          <a:p>
            <a:r>
              <a:rPr lang="en-AU" dirty="0" smtClean="0">
                <a:solidFill>
                  <a:schemeClr val="tx1"/>
                </a:solidFill>
                <a:latin typeface="Cambria" panose="02040503050406030204" pitchFamily="18" charset="0"/>
              </a:rPr>
              <a:t>Money will need to be raised to continue to develop the ethanol project.</a:t>
            </a:r>
          </a:p>
          <a:p>
            <a:r>
              <a:rPr lang="en-AU" dirty="0" smtClean="0">
                <a:solidFill>
                  <a:schemeClr val="tx1"/>
                </a:solidFill>
                <a:latin typeface="Cambria" panose="02040503050406030204" pitchFamily="18" charset="0"/>
              </a:rPr>
              <a:t>If the Dorset community wants to establish a new enterprise, then the community will need to contribute funds to help make that happen.</a:t>
            </a:r>
          </a:p>
          <a:p>
            <a:r>
              <a:rPr lang="en-AU" dirty="0" smtClean="0">
                <a:solidFill>
                  <a:schemeClr val="tx1"/>
                </a:solidFill>
                <a:latin typeface="Cambria" panose="02040503050406030204" pitchFamily="18" charset="0"/>
              </a:rPr>
              <a:t>The usual way for people to contribute to establishing a new enterprise is to buy shares in it:</a:t>
            </a:r>
          </a:p>
          <a:p>
            <a:pPr lvl="1"/>
            <a:r>
              <a:rPr lang="en-AU" sz="2000" dirty="0" smtClean="0">
                <a:solidFill>
                  <a:schemeClr val="tx1"/>
                </a:solidFill>
                <a:latin typeface="Cambria" panose="02040503050406030204" pitchFamily="18" charset="0"/>
              </a:rPr>
              <a:t>A way for the community to invest in itself</a:t>
            </a:r>
          </a:p>
          <a:p>
            <a:pPr lvl="1"/>
            <a:r>
              <a:rPr lang="en-AU" sz="2000" dirty="0" smtClean="0">
                <a:solidFill>
                  <a:schemeClr val="tx1"/>
                </a:solidFill>
                <a:latin typeface="Cambria" panose="02040503050406030204" pitchFamily="18" charset="0"/>
              </a:rPr>
              <a:t>A way for profits to be distributed to investors in the form of dividends.</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39</a:t>
            </a:fld>
            <a:endParaRPr lang="en-US" dirty="0">
              <a:solidFill>
                <a:prstClr val="black">
                  <a:lumMod val="65000"/>
                  <a:lumOff val="35000"/>
                </a:prstClr>
              </a:solidFill>
            </a:endParaRPr>
          </a:p>
        </p:txBody>
      </p:sp>
    </p:spTree>
    <p:extLst>
      <p:ext uri="{BB962C8B-B14F-4D97-AF65-F5344CB8AC3E}">
        <p14:creationId xmlns:p14="http://schemas.microsoft.com/office/powerpoint/2010/main" val="10413188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Our Broad Objectives</a:t>
            </a:r>
            <a:endParaRPr lang="en-AU" dirty="0"/>
          </a:p>
        </p:txBody>
      </p:sp>
      <p:sp>
        <p:nvSpPr>
          <p:cNvPr id="3" name="Content Placeholder 2"/>
          <p:cNvSpPr>
            <a:spLocks noGrp="1"/>
          </p:cNvSpPr>
          <p:nvPr>
            <p:ph idx="1"/>
          </p:nvPr>
        </p:nvSpPr>
        <p:spPr/>
        <p:txBody>
          <a:bodyPr>
            <a:normAutofit fontScale="85000" lnSpcReduction="20000"/>
          </a:bodyPr>
          <a:lstStyle/>
          <a:p>
            <a:pPr lvl="0"/>
            <a:endParaRPr lang="en-AU" dirty="0" smtClean="0">
              <a:latin typeface="+mn-lt"/>
            </a:endParaRPr>
          </a:p>
          <a:p>
            <a:pPr lvl="0"/>
            <a:r>
              <a:rPr lang="en-AU" dirty="0" smtClean="0">
                <a:latin typeface="+mn-lt"/>
              </a:rPr>
              <a:t>Establish a new forestry-related </a:t>
            </a:r>
            <a:r>
              <a:rPr lang="en-AU" dirty="0">
                <a:latin typeface="+mn-lt"/>
              </a:rPr>
              <a:t>enterprise </a:t>
            </a:r>
            <a:r>
              <a:rPr lang="en-AU" dirty="0" smtClean="0">
                <a:latin typeface="+mn-lt"/>
              </a:rPr>
              <a:t>in </a:t>
            </a:r>
            <a:r>
              <a:rPr lang="en-AU" dirty="0">
                <a:latin typeface="+mn-lt"/>
              </a:rPr>
              <a:t>Dorset to make the best use of existing resources.</a:t>
            </a:r>
          </a:p>
          <a:p>
            <a:pPr lvl="0"/>
            <a:r>
              <a:rPr lang="en-AU" dirty="0" smtClean="0">
                <a:latin typeface="+mn-lt"/>
              </a:rPr>
              <a:t>Deliver positive </a:t>
            </a:r>
            <a:r>
              <a:rPr lang="en-AU" dirty="0">
                <a:latin typeface="+mn-lt"/>
              </a:rPr>
              <a:t>social, economic and environmental outcomes to the Dorset community. </a:t>
            </a:r>
          </a:p>
          <a:p>
            <a:pPr lvl="0"/>
            <a:r>
              <a:rPr lang="en-AU" dirty="0" smtClean="0">
                <a:latin typeface="+mn-lt"/>
              </a:rPr>
              <a:t>Use </a:t>
            </a:r>
            <a:r>
              <a:rPr lang="en-AU" dirty="0">
                <a:latin typeface="+mn-lt"/>
              </a:rPr>
              <a:t>feedstocks that can be produced on an ongoing and reliable </a:t>
            </a:r>
            <a:r>
              <a:rPr lang="en-AU" dirty="0" smtClean="0">
                <a:latin typeface="+mn-lt"/>
              </a:rPr>
              <a:t>basis and give fair payment for them.</a:t>
            </a:r>
            <a:endParaRPr lang="en-AU" dirty="0">
              <a:latin typeface="+mn-lt"/>
            </a:endParaRPr>
          </a:p>
          <a:p>
            <a:pPr lvl="0"/>
            <a:r>
              <a:rPr lang="en-AU" dirty="0" smtClean="0">
                <a:latin typeface="+mn-lt"/>
              </a:rPr>
              <a:t>Make innovation an important component of the enterprise.</a:t>
            </a:r>
            <a:endParaRPr lang="en-AU" dirty="0">
              <a:latin typeface="+mn-lt"/>
            </a:endParaRPr>
          </a:p>
          <a:p>
            <a:pPr lvl="0"/>
            <a:r>
              <a:rPr lang="en-AU" dirty="0" smtClean="0">
                <a:latin typeface="+mn-lt"/>
              </a:rPr>
              <a:t>Collaborate and share </a:t>
            </a:r>
            <a:r>
              <a:rPr lang="en-AU" dirty="0">
                <a:latin typeface="+mn-lt"/>
              </a:rPr>
              <a:t>knowledge and </a:t>
            </a:r>
            <a:r>
              <a:rPr lang="en-AU" dirty="0" smtClean="0">
                <a:latin typeface="+mn-lt"/>
              </a:rPr>
              <a:t>expertise. </a:t>
            </a:r>
            <a:endParaRPr lang="en-AU" dirty="0">
              <a:latin typeface="+mn-lt"/>
            </a:endParaRPr>
          </a:p>
          <a:p>
            <a:r>
              <a:rPr lang="en-AU" dirty="0" smtClean="0">
                <a:latin typeface="+mn-lt"/>
              </a:rPr>
              <a:t>Create long </a:t>
            </a:r>
            <a:r>
              <a:rPr lang="en-AU" dirty="0">
                <a:latin typeface="+mn-lt"/>
              </a:rPr>
              <a:t>term jobs </a:t>
            </a:r>
            <a:r>
              <a:rPr lang="en-AU" dirty="0" smtClean="0">
                <a:latin typeface="+mn-lt"/>
              </a:rPr>
              <a:t>and develop skills.</a:t>
            </a:r>
            <a:endParaRPr lang="en-AU" dirty="0">
              <a:latin typeface="+mn-lt"/>
            </a:endParaRPr>
          </a:p>
        </p:txBody>
      </p:sp>
      <p:sp>
        <p:nvSpPr>
          <p:cNvPr id="4" name="Date Placeholder 3"/>
          <p:cNvSpPr>
            <a:spLocks noGrp="1"/>
          </p:cNvSpPr>
          <p:nvPr>
            <p:ph type="dt" sz="half" idx="10"/>
          </p:nvPr>
        </p:nvSpPr>
        <p:spPr/>
        <p:txBody>
          <a:bodyPr/>
          <a:lstStyle/>
          <a:p>
            <a:r>
              <a:rPr lang="en-US" smtClean="0"/>
              <a:t>October, 2014</a:t>
            </a:r>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4</a:t>
            </a:fld>
            <a:endParaRPr lang="en-US" dirty="0"/>
          </a:p>
        </p:txBody>
      </p:sp>
    </p:spTree>
    <p:extLst>
      <p:ext uri="{BB962C8B-B14F-4D97-AF65-F5344CB8AC3E}">
        <p14:creationId xmlns:p14="http://schemas.microsoft.com/office/powerpoint/2010/main" val="1337996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Cooperative</a:t>
            </a:r>
            <a:endParaRPr lang="en-AU" dirty="0">
              <a:solidFill>
                <a:schemeClr val="tx1"/>
              </a:solidFill>
            </a:endParaRPr>
          </a:p>
        </p:txBody>
      </p:sp>
      <p:sp>
        <p:nvSpPr>
          <p:cNvPr id="3" name="Content Placeholder 2"/>
          <p:cNvSpPr>
            <a:spLocks noGrp="1"/>
          </p:cNvSpPr>
          <p:nvPr>
            <p:ph idx="1"/>
          </p:nvPr>
        </p:nvSpPr>
        <p:spPr>
          <a:xfrm>
            <a:off x="457200" y="1340768"/>
            <a:ext cx="8229600" cy="5112568"/>
          </a:xfrm>
        </p:spPr>
        <p:txBody>
          <a:bodyPr>
            <a:normAutofit lnSpcReduction="10000"/>
          </a:bodyPr>
          <a:lstStyle/>
          <a:p>
            <a:r>
              <a:rPr lang="en-AU" dirty="0" smtClean="0">
                <a:solidFill>
                  <a:schemeClr val="tx1"/>
                </a:solidFill>
                <a:latin typeface="Cambria" panose="02040503050406030204" pitchFamily="18" charset="0"/>
              </a:rPr>
              <a:t>DRI has considered KPMG’s advice about a suitable corporate structure that will enable:</a:t>
            </a:r>
          </a:p>
          <a:p>
            <a:pPr lvl="1"/>
            <a:r>
              <a:rPr lang="en-AU" sz="2000" dirty="0" smtClean="0">
                <a:solidFill>
                  <a:schemeClr val="tx1"/>
                </a:solidFill>
                <a:latin typeface="Cambria" panose="02040503050406030204" pitchFamily="18" charset="0"/>
              </a:rPr>
              <a:t>Control of  enterprises to remain in the community</a:t>
            </a:r>
          </a:p>
          <a:p>
            <a:pPr lvl="1"/>
            <a:r>
              <a:rPr lang="en-AU" sz="2000" dirty="0" smtClean="0">
                <a:solidFill>
                  <a:schemeClr val="tx1"/>
                </a:solidFill>
                <a:latin typeface="Cambria" panose="02040503050406030204" pitchFamily="18" charset="0"/>
              </a:rPr>
              <a:t>Funds to be raised from members of the community at reasonable cost</a:t>
            </a:r>
            <a:endParaRPr lang="en-AU" sz="2000" dirty="0">
              <a:solidFill>
                <a:schemeClr val="tx1"/>
              </a:solidFill>
              <a:latin typeface="Cambria" panose="02040503050406030204" pitchFamily="18" charset="0"/>
            </a:endParaRPr>
          </a:p>
          <a:p>
            <a:r>
              <a:rPr lang="en-AU" dirty="0" smtClean="0">
                <a:solidFill>
                  <a:schemeClr val="tx1"/>
                </a:solidFill>
                <a:latin typeface="Cambria" panose="02040503050406030204" pitchFamily="18" charset="0"/>
              </a:rPr>
              <a:t>DRI has decided that it will seek to start a cooperative, with the objectives of:</a:t>
            </a:r>
          </a:p>
          <a:p>
            <a:pPr lvl="1"/>
            <a:r>
              <a:rPr lang="en-AU" sz="2000" dirty="0" smtClean="0">
                <a:solidFill>
                  <a:schemeClr val="tx1"/>
                </a:solidFill>
                <a:latin typeface="Cambria" panose="02040503050406030204" pitchFamily="18" charset="0"/>
              </a:rPr>
              <a:t>Looking for timber-related opportunities (not just the ethanol plant) that would provide local employment and local economic development.</a:t>
            </a:r>
          </a:p>
          <a:p>
            <a:pPr lvl="1"/>
            <a:r>
              <a:rPr lang="en-AU" sz="2000" dirty="0" smtClean="0">
                <a:solidFill>
                  <a:schemeClr val="tx1"/>
                </a:solidFill>
                <a:latin typeface="Cambria" panose="02040503050406030204" pitchFamily="18" charset="0"/>
              </a:rPr>
              <a:t>Getting wider community involvement in developing opportunities.</a:t>
            </a:r>
          </a:p>
          <a:p>
            <a:r>
              <a:rPr lang="en-AU" sz="2800" dirty="0" smtClean="0">
                <a:solidFill>
                  <a:schemeClr val="tx1"/>
                </a:solidFill>
                <a:latin typeface="Cambria" panose="02040503050406030204" pitchFamily="18" charset="0"/>
              </a:rPr>
              <a:t>We expect to kick off the process for starting a cooperative sometime next year</a:t>
            </a:r>
          </a:p>
          <a:p>
            <a:pPr lvl="1"/>
            <a:r>
              <a:rPr lang="en-AU" sz="2000" dirty="0" smtClean="0">
                <a:solidFill>
                  <a:schemeClr val="tx1"/>
                </a:solidFill>
                <a:latin typeface="Cambria" panose="02040503050406030204" pitchFamily="18" charset="0"/>
              </a:rPr>
              <a:t>After the Tasmanian legislation regulating cooperatives has been upgraded to a new national model.</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40</a:t>
            </a:fld>
            <a:endParaRPr lang="en-US" dirty="0">
              <a:solidFill>
                <a:prstClr val="black">
                  <a:lumMod val="65000"/>
                  <a:lumOff val="35000"/>
                </a:prstClr>
              </a:solidFill>
            </a:endParaRPr>
          </a:p>
        </p:txBody>
      </p:sp>
    </p:spTree>
    <p:extLst>
      <p:ext uri="{BB962C8B-B14F-4D97-AF65-F5344CB8AC3E}">
        <p14:creationId xmlns:p14="http://schemas.microsoft.com/office/powerpoint/2010/main" val="10598654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solidFill>
                  <a:schemeClr val="tx1"/>
                </a:solidFill>
              </a:rPr>
              <a:t>Conclusions</a:t>
            </a:r>
            <a:endParaRPr lang="en-AU" dirty="0">
              <a:solidFill>
                <a:schemeClr val="tx1"/>
              </a:solidFill>
            </a:endParaRPr>
          </a:p>
        </p:txBody>
      </p:sp>
      <p:sp>
        <p:nvSpPr>
          <p:cNvPr id="3" name="Content Placeholder 2"/>
          <p:cNvSpPr>
            <a:spLocks noGrp="1"/>
          </p:cNvSpPr>
          <p:nvPr>
            <p:ph idx="1"/>
          </p:nvPr>
        </p:nvSpPr>
        <p:spPr>
          <a:xfrm>
            <a:off x="467544" y="1268760"/>
            <a:ext cx="8229600" cy="5184576"/>
          </a:xfrm>
        </p:spPr>
        <p:txBody>
          <a:bodyPr>
            <a:normAutofit/>
          </a:bodyPr>
          <a:lstStyle/>
          <a:p>
            <a:r>
              <a:rPr lang="en-AU" dirty="0" smtClean="0">
                <a:solidFill>
                  <a:schemeClr val="tx1"/>
                </a:solidFill>
                <a:latin typeface="+mn-lt"/>
              </a:rPr>
              <a:t>As a community we need to take charge of our own destiny.</a:t>
            </a:r>
          </a:p>
          <a:p>
            <a:r>
              <a:rPr lang="en-AU" dirty="0" smtClean="0">
                <a:solidFill>
                  <a:schemeClr val="tx1"/>
                </a:solidFill>
                <a:latin typeface="+mn-lt"/>
              </a:rPr>
              <a:t>The DRI team have worked very hard and have achieved a lot since our previous community update.</a:t>
            </a:r>
          </a:p>
          <a:p>
            <a:r>
              <a:rPr lang="en-AU" dirty="0" smtClean="0">
                <a:solidFill>
                  <a:schemeClr val="tx1"/>
                </a:solidFill>
                <a:latin typeface="+mn-lt"/>
              </a:rPr>
              <a:t>There are many opportunities in the wood, wood products and energy from wood area.</a:t>
            </a:r>
          </a:p>
          <a:p>
            <a:r>
              <a:rPr lang="en-AU" dirty="0" smtClean="0">
                <a:solidFill>
                  <a:schemeClr val="tx1"/>
                </a:solidFill>
                <a:latin typeface="+mn-lt"/>
              </a:rPr>
              <a:t>The Ling Siding site gives us an excellent place to start the rebuilding:</a:t>
            </a:r>
          </a:p>
          <a:p>
            <a:pPr lvl="1"/>
            <a:r>
              <a:rPr lang="en-AU" sz="2000" dirty="0" smtClean="0">
                <a:solidFill>
                  <a:schemeClr val="tx1"/>
                </a:solidFill>
                <a:latin typeface="+mn-lt"/>
              </a:rPr>
              <a:t>Need locally owned businesses</a:t>
            </a:r>
          </a:p>
          <a:p>
            <a:pPr lvl="1"/>
            <a:r>
              <a:rPr lang="en-AU" sz="2000" dirty="0" smtClean="0">
                <a:solidFill>
                  <a:schemeClr val="tx1"/>
                </a:solidFill>
                <a:latin typeface="+mn-lt"/>
              </a:rPr>
              <a:t>Need a range of products, processes and enterprises to make the new timber economy as resilient as possible</a:t>
            </a:r>
          </a:p>
          <a:p>
            <a:r>
              <a:rPr lang="en-AU" dirty="0" smtClean="0">
                <a:solidFill>
                  <a:schemeClr val="tx1"/>
                </a:solidFill>
                <a:latin typeface="+mn-lt"/>
              </a:rPr>
              <a:t>A cooperative is the ideal structure for the community to use to build a better future.</a:t>
            </a:r>
          </a:p>
          <a:p>
            <a:pPr marL="0" indent="0">
              <a:buNone/>
            </a:pPr>
            <a:endParaRPr lang="en-AU" dirty="0" smtClean="0">
              <a:solidFill>
                <a:schemeClr val="tx1"/>
              </a:solidFill>
              <a:latin typeface="+mn-lt"/>
            </a:endParaRP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October, 2014</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lumMod val="65000"/>
                    <a:lumOff val="35000"/>
                  </a:prstClr>
                </a:solidFill>
              </a:rPr>
              <a:pPr/>
              <a:t>41</a:t>
            </a:fld>
            <a:endParaRPr lang="en-US" dirty="0">
              <a:solidFill>
                <a:prstClr val="black">
                  <a:lumMod val="65000"/>
                  <a:lumOff val="35000"/>
                </a:prstClr>
              </a:solidFill>
            </a:endParaRPr>
          </a:p>
        </p:txBody>
      </p:sp>
    </p:spTree>
    <p:extLst>
      <p:ext uri="{BB962C8B-B14F-4D97-AF65-F5344CB8AC3E}">
        <p14:creationId xmlns:p14="http://schemas.microsoft.com/office/powerpoint/2010/main" val="39141349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Questions?</a:t>
            </a:r>
            <a:endParaRPr lang="en-AU" sz="3600" cap="none" dirty="0"/>
          </a:p>
        </p:txBody>
      </p:sp>
      <p:sp>
        <p:nvSpPr>
          <p:cNvPr id="3" name="Text Placeholder 2"/>
          <p:cNvSpPr>
            <a:spLocks noGrp="1"/>
          </p:cNvSpPr>
          <p:nvPr>
            <p:ph type="body" idx="1"/>
          </p:nvPr>
        </p:nvSpPr>
        <p:spPr/>
        <p:txBody>
          <a:bodyPr>
            <a:normAutofit/>
          </a:bodyPr>
          <a:lstStyle/>
          <a:p>
            <a:pPr algn="ctr"/>
            <a:r>
              <a:rPr lang="en-AU" sz="5400" b="1" smtClean="0">
                <a:solidFill>
                  <a:schemeClr val="tx1"/>
                </a:solidFill>
                <a:latin typeface="+mj-lt"/>
              </a:rPr>
              <a:t>Thank you</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42</a:t>
            </a:fld>
            <a:endParaRPr lang="en-AU"/>
          </a:p>
        </p:txBody>
      </p:sp>
    </p:spTree>
    <p:extLst>
      <p:ext uri="{BB962C8B-B14F-4D97-AF65-F5344CB8AC3E}">
        <p14:creationId xmlns:p14="http://schemas.microsoft.com/office/powerpoint/2010/main" val="20750379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Wendy Mitchell</a:t>
            </a:r>
            <a:endParaRPr lang="en-AU" sz="3600" cap="none" dirty="0"/>
          </a:p>
        </p:txBody>
      </p:sp>
      <p:sp>
        <p:nvSpPr>
          <p:cNvPr id="3" name="Text Placeholder 2"/>
          <p:cNvSpPr>
            <a:spLocks noGrp="1"/>
          </p:cNvSpPr>
          <p:nvPr>
            <p:ph type="body" idx="1"/>
          </p:nvPr>
        </p:nvSpPr>
        <p:spPr/>
        <p:txBody>
          <a:bodyPr>
            <a:normAutofit/>
          </a:bodyPr>
          <a:lstStyle/>
          <a:p>
            <a:pPr algn="ctr"/>
            <a:r>
              <a:rPr lang="en-AU" sz="5400" b="1" dirty="0" smtClean="0">
                <a:solidFill>
                  <a:schemeClr val="tx1"/>
                </a:solidFill>
                <a:latin typeface="+mj-lt"/>
              </a:rPr>
              <a:t>Tonight’s Program</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5</a:t>
            </a:fld>
            <a:endParaRPr lang="en-AU"/>
          </a:p>
        </p:txBody>
      </p:sp>
    </p:spTree>
    <p:extLst>
      <p:ext uri="{BB962C8B-B14F-4D97-AF65-F5344CB8AC3E}">
        <p14:creationId xmlns:p14="http://schemas.microsoft.com/office/powerpoint/2010/main" val="37768426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a:t>
            </a:r>
            <a:endParaRPr lang="en-AU" dirty="0"/>
          </a:p>
        </p:txBody>
      </p:sp>
      <p:sp>
        <p:nvSpPr>
          <p:cNvPr id="4" name="Date Placeholder 3"/>
          <p:cNvSpPr>
            <a:spLocks noGrp="1"/>
          </p:cNvSpPr>
          <p:nvPr>
            <p:ph type="dt" sz="half" idx="10"/>
          </p:nvPr>
        </p:nvSpPr>
        <p:spPr/>
        <p:txBody>
          <a:bodyPr/>
          <a:lstStyle/>
          <a:p>
            <a:r>
              <a:rPr lang="en-US" smtClean="0"/>
              <a:t>October, 2014</a:t>
            </a:r>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7693595"/>
              </p:ext>
            </p:extLst>
          </p:nvPr>
        </p:nvGraphicFramePr>
        <p:xfrm>
          <a:off x="899592" y="1772820"/>
          <a:ext cx="7776864" cy="4787749"/>
        </p:xfrm>
        <a:graphic>
          <a:graphicData uri="http://schemas.openxmlformats.org/drawingml/2006/table">
            <a:tbl>
              <a:tblPr>
                <a:tableStyleId>{5C22544A-7EE6-4342-B048-85BDC9FD1C3A}</a:tableStyleId>
              </a:tblPr>
              <a:tblGrid>
                <a:gridCol w="5400600"/>
                <a:gridCol w="2376264"/>
              </a:tblGrid>
              <a:tr h="416922">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7670">
                <a:tc>
                  <a:txBody>
                    <a:bodyPr/>
                    <a:lstStyle/>
                    <a:p>
                      <a:r>
                        <a:rPr lang="en-AU" dirty="0" smtClean="0"/>
                        <a:t>Ling</a:t>
                      </a:r>
                      <a:r>
                        <a:rPr lang="en-AU" baseline="0" dirty="0" smtClean="0"/>
                        <a:t> Siding: DRI’s vision for the site, grant application, and next steps</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Wendy Mitchell</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5166">
                <a:tc>
                  <a:txBody>
                    <a:bodyPr/>
                    <a:lstStyle/>
                    <a:p>
                      <a:r>
                        <a:rPr lang="en-AU" dirty="0" smtClean="0"/>
                        <a:t>Ling Siding refurbishment project</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Dale Jessup</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9446">
                <a:tc>
                  <a:txBody>
                    <a:bodyPr/>
                    <a:lstStyle/>
                    <a:p>
                      <a:r>
                        <a:rPr lang="en-AU" dirty="0" smtClean="0"/>
                        <a:t>Volunteers, assistance and staying involved</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Ken Hall</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3726">
                <a:tc>
                  <a:txBody>
                    <a:bodyPr/>
                    <a:lstStyle/>
                    <a:p>
                      <a:r>
                        <a:rPr lang="en-AU" dirty="0" smtClean="0"/>
                        <a:t>Establishing the Integrated Timber Processing Hub</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Michael Brill</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6922">
                <a:tc>
                  <a:txBody>
                    <a:bodyPr/>
                    <a:lstStyle/>
                    <a:p>
                      <a:r>
                        <a:rPr lang="en-AU" dirty="0" smtClean="0"/>
                        <a:t>Ethanol Plant update</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David Hamilton</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6922">
                <a:tc>
                  <a:txBody>
                    <a:bodyPr/>
                    <a:lstStyle/>
                    <a:p>
                      <a:r>
                        <a:rPr lang="en-AU" dirty="0" smtClean="0"/>
                        <a:t>Ethanol Plant resource assessment</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Jeremy Wilson</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6408">
                <a:tc>
                  <a:txBody>
                    <a:bodyPr/>
                    <a:lstStyle/>
                    <a:p>
                      <a:r>
                        <a:rPr lang="en-AU" dirty="0" smtClean="0"/>
                        <a:t>Ethanol</a:t>
                      </a:r>
                      <a:r>
                        <a:rPr lang="en-AU" baseline="0" dirty="0" smtClean="0"/>
                        <a:t> Plant prefeasibility study</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Martin Rees</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6408">
                <a:tc>
                  <a:txBody>
                    <a:bodyPr/>
                    <a:lstStyle/>
                    <a:p>
                      <a:r>
                        <a:rPr lang="en-AU" dirty="0" smtClean="0"/>
                        <a:t>Funding new timber businesses</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David Hamilton</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5749">
                <a:tc>
                  <a:txBody>
                    <a:bodyPr/>
                    <a:lstStyle/>
                    <a:p>
                      <a:r>
                        <a:rPr lang="en-AU" dirty="0" smtClean="0"/>
                        <a:t>Questions</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dirty="0" smtClean="0"/>
                        <a:t>Panel</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03577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cap="none" dirty="0" smtClean="0"/>
              <a:t/>
            </a:r>
            <a:br>
              <a:rPr lang="en-AU" sz="3600" cap="none" dirty="0" smtClean="0"/>
            </a:br>
            <a:r>
              <a:rPr lang="en-AU" sz="3600" cap="none" dirty="0" smtClean="0"/>
              <a:t>Wendy Mitchell</a:t>
            </a:r>
            <a:endParaRPr lang="en-AU" sz="3600" cap="none" dirty="0"/>
          </a:p>
        </p:txBody>
      </p:sp>
      <p:sp>
        <p:nvSpPr>
          <p:cNvPr id="3" name="Text Placeholder 2"/>
          <p:cNvSpPr>
            <a:spLocks noGrp="1"/>
          </p:cNvSpPr>
          <p:nvPr>
            <p:ph type="body" idx="1"/>
          </p:nvPr>
        </p:nvSpPr>
        <p:spPr/>
        <p:txBody>
          <a:bodyPr>
            <a:normAutofit fontScale="85000" lnSpcReduction="10000"/>
          </a:bodyPr>
          <a:lstStyle/>
          <a:p>
            <a:pPr algn="ctr"/>
            <a:r>
              <a:rPr lang="en-AU" sz="5400" b="1" dirty="0" smtClean="0">
                <a:solidFill>
                  <a:schemeClr val="tx1"/>
                </a:solidFill>
                <a:latin typeface="+mj-lt"/>
              </a:rPr>
              <a:t>Grant Application — the start of our vision becoming reality</a:t>
            </a:r>
            <a:endParaRPr lang="en-AU" sz="5400" b="1" dirty="0">
              <a:solidFill>
                <a:schemeClr val="tx1"/>
              </a:solidFill>
              <a:latin typeface="+mj-lt"/>
            </a:endParaRPr>
          </a:p>
        </p:txBody>
      </p:sp>
      <p:sp>
        <p:nvSpPr>
          <p:cNvPr id="4" name="Date Placeholder 3"/>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7</a:t>
            </a:fld>
            <a:endParaRPr lang="en-AU"/>
          </a:p>
        </p:txBody>
      </p:sp>
    </p:spTree>
    <p:extLst>
      <p:ext uri="{BB962C8B-B14F-4D97-AF65-F5344CB8AC3E}">
        <p14:creationId xmlns:p14="http://schemas.microsoft.com/office/powerpoint/2010/main" val="28415255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flow chart revised with engineering wm.png"/>
          <p:cNvPicPr>
            <a:picLocks noGrp="1" noChangeAspect="1"/>
          </p:cNvPicPr>
          <p:nvPr>
            <p:ph idx="1"/>
          </p:nvPr>
        </p:nvPicPr>
        <p:blipFill>
          <a:blip r:embed="rId2" cstate="print"/>
          <a:stretch>
            <a:fillRect/>
          </a:stretch>
        </p:blipFill>
        <p:spPr>
          <a:xfrm>
            <a:off x="179512" y="188682"/>
            <a:ext cx="8727460" cy="6421343"/>
          </a:xfrm>
        </p:spPr>
      </p:pic>
      <p:sp>
        <p:nvSpPr>
          <p:cNvPr id="3" name="Date Placeholder 2"/>
          <p:cNvSpPr>
            <a:spLocks noGrp="1"/>
          </p:cNvSpPr>
          <p:nvPr>
            <p:ph type="dt" sz="half" idx="10"/>
          </p:nvPr>
        </p:nvSpPr>
        <p:spPr/>
        <p:txBody>
          <a:bodyPr/>
          <a:lstStyle/>
          <a:p>
            <a:r>
              <a:rPr lang="en-US" smtClean="0"/>
              <a:t>October, 2014</a:t>
            </a:r>
            <a:endParaRPr lang="en-AU"/>
          </a:p>
        </p:txBody>
      </p:sp>
      <p:sp>
        <p:nvSpPr>
          <p:cNvPr id="6" name="Slide Number Placeholder 5"/>
          <p:cNvSpPr>
            <a:spLocks noGrp="1"/>
          </p:cNvSpPr>
          <p:nvPr>
            <p:ph type="sldNum" sz="quarter" idx="12"/>
          </p:nvPr>
        </p:nvSpPr>
        <p:spPr/>
        <p:txBody>
          <a:bodyPr/>
          <a:lstStyle/>
          <a:p>
            <a:fld id="{09B6D359-D02E-42B8-AB99-516460014AEA}" type="slidenum">
              <a:rPr lang="en-AU" smtClean="0"/>
              <a:pPr/>
              <a:t>8</a:t>
            </a:fld>
            <a:endParaRPr lang="en-AU"/>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AU" b="1" dirty="0" smtClean="0">
                <a:solidFill>
                  <a:schemeClr val="tx2">
                    <a:lumMod val="50000"/>
                  </a:schemeClr>
                </a:solidFill>
              </a:rPr>
              <a:t>Grant Timeline</a:t>
            </a:r>
            <a:br>
              <a:rPr lang="en-AU" b="1" dirty="0" smtClean="0">
                <a:solidFill>
                  <a:schemeClr val="tx2">
                    <a:lumMod val="50000"/>
                  </a:schemeClr>
                </a:solidFill>
              </a:rPr>
            </a:br>
            <a:endParaRPr lang="en-AU" b="1" dirty="0">
              <a:solidFill>
                <a:schemeClr val="tx2">
                  <a:lumMod val="50000"/>
                </a:schemeClr>
              </a:solidFill>
            </a:endParaRPr>
          </a:p>
        </p:txBody>
      </p:sp>
      <p:sp>
        <p:nvSpPr>
          <p:cNvPr id="5" name="Date Placeholder 4"/>
          <p:cNvSpPr>
            <a:spLocks noGrp="1"/>
          </p:cNvSpPr>
          <p:nvPr>
            <p:ph type="dt" sz="half" idx="10"/>
          </p:nvPr>
        </p:nvSpPr>
        <p:spPr/>
        <p:txBody>
          <a:bodyPr/>
          <a:lstStyle/>
          <a:p>
            <a:r>
              <a:rPr lang="en-US" smtClean="0"/>
              <a:t>October, 2014</a:t>
            </a:r>
            <a:endParaRPr lang="en-AU"/>
          </a:p>
        </p:txBody>
      </p:sp>
      <p:sp>
        <p:nvSpPr>
          <p:cNvPr id="7" name="Slide Number Placeholder 6"/>
          <p:cNvSpPr>
            <a:spLocks noGrp="1"/>
          </p:cNvSpPr>
          <p:nvPr>
            <p:ph type="sldNum" sz="quarter" idx="12"/>
          </p:nvPr>
        </p:nvSpPr>
        <p:spPr/>
        <p:txBody>
          <a:bodyPr/>
          <a:lstStyle/>
          <a:p>
            <a:fld id="{09B6D359-D02E-42B8-AB99-516460014AEA}" type="slidenum">
              <a:rPr lang="en-AU" smtClean="0"/>
              <a:pPr/>
              <a:t>9</a:t>
            </a:fld>
            <a:endParaRPr lang="en-AU"/>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04455065"/>
              </p:ext>
            </p:extLst>
          </p:nvPr>
        </p:nvGraphicFramePr>
        <p:xfrm>
          <a:off x="251522" y="1196752"/>
          <a:ext cx="8712968" cy="5094370"/>
        </p:xfrm>
        <a:graphic>
          <a:graphicData uri="http://schemas.openxmlformats.org/drawingml/2006/table">
            <a:tbl>
              <a:tblPr>
                <a:tableStyleId>{5C22544A-7EE6-4342-B048-85BDC9FD1C3A}</a:tableStyleId>
              </a:tblPr>
              <a:tblGrid>
                <a:gridCol w="1224136"/>
                <a:gridCol w="7488832"/>
              </a:tblGrid>
              <a:tr h="576066">
                <a:tc>
                  <a:txBody>
                    <a:bodyPr/>
                    <a:lstStyle/>
                    <a:p>
                      <a:r>
                        <a:rPr lang="en-AU" sz="1600" dirty="0" smtClean="0"/>
                        <a:t>June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DRI applied for two grants under the Tasmanian Forestry Agreement economic diversification process: $2.8M for Ling Siding and $1.6M for the ethanol plant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1002">
                <a:tc>
                  <a:txBody>
                    <a:bodyPr/>
                    <a:lstStyle/>
                    <a:p>
                      <a:r>
                        <a:rPr lang="en-AU" sz="1600" dirty="0" smtClean="0"/>
                        <a:t>July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DRI attempts to prevent </a:t>
                      </a:r>
                      <a:r>
                        <a:rPr lang="en-AU" sz="1600" dirty="0" err="1" smtClean="0"/>
                        <a:t>Korda</a:t>
                      </a:r>
                      <a:r>
                        <a:rPr lang="en-AU" sz="1600" dirty="0" smtClean="0"/>
                        <a:t> </a:t>
                      </a:r>
                      <a:r>
                        <a:rPr lang="en-AU" sz="1600" dirty="0" err="1" smtClean="0"/>
                        <a:t>Mentha</a:t>
                      </a:r>
                      <a:r>
                        <a:rPr lang="en-AU" sz="1600" dirty="0" smtClean="0"/>
                        <a:t> from further dismembering of the Ling Siding site.</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699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25 July 2013</a:t>
                      </a:r>
                    </a:p>
                    <a:p>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Prime Minister Kevin Rudd announced</a:t>
                      </a:r>
                      <a:r>
                        <a:rPr lang="en-AU" sz="1600" baseline="0" dirty="0" smtClean="0"/>
                        <a:t> that DRI’s application for $2.8M to purchase and refurbish Ling Siding was successful, subject to a “value for money” test.</a:t>
                      </a:r>
                      <a:r>
                        <a:rPr lang="en-AU" sz="1600" dirty="0" smtClean="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4890">
                <a:tc>
                  <a:txBody>
                    <a:bodyPr/>
                    <a:lstStyle/>
                    <a:p>
                      <a:r>
                        <a:rPr lang="en-AU" sz="1600" dirty="0" smtClean="0"/>
                        <a:t>August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err="1" smtClean="0"/>
                        <a:t>Korda</a:t>
                      </a:r>
                      <a:r>
                        <a:rPr lang="en-AU" sz="1600" dirty="0" smtClean="0"/>
                        <a:t> </a:t>
                      </a:r>
                      <a:r>
                        <a:rPr lang="en-AU" sz="1600" dirty="0" err="1" smtClean="0"/>
                        <a:t>Mentha</a:t>
                      </a:r>
                      <a:r>
                        <a:rPr lang="en-AU" sz="1600" baseline="0" dirty="0" smtClean="0"/>
                        <a:t> starts sale process for Ling Siding, DRI places indicative offer, dependant on grant funding.</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1834">
                <a:tc>
                  <a:txBody>
                    <a:bodyPr/>
                    <a:lstStyle/>
                    <a:p>
                      <a:r>
                        <a:rPr lang="en-AU" sz="1600" dirty="0" smtClean="0"/>
                        <a:t>Sept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DRI submits final bid for Ling Siding, together with letter from Tony Abbott promising not to cut the grant if elected.</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4762">
                <a:tc>
                  <a:txBody>
                    <a:bodyPr/>
                    <a:lstStyle/>
                    <a:p>
                      <a:r>
                        <a:rPr lang="en-AU" sz="1600" dirty="0" smtClean="0"/>
                        <a:t>Sept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err="1" smtClean="0"/>
                        <a:t>Korda</a:t>
                      </a:r>
                      <a:r>
                        <a:rPr lang="en-AU" sz="1600" dirty="0" smtClean="0"/>
                        <a:t> </a:t>
                      </a:r>
                      <a:r>
                        <a:rPr lang="en-AU" sz="1600" dirty="0" err="1" smtClean="0"/>
                        <a:t>Mentha</a:t>
                      </a:r>
                      <a:r>
                        <a:rPr lang="en-AU" sz="1600" dirty="0" smtClean="0"/>
                        <a:t> rejects DRI’s offer because of funding</a:t>
                      </a:r>
                      <a:r>
                        <a:rPr lang="en-AU" sz="1600" baseline="0" dirty="0" smtClean="0"/>
                        <a:t> uncertainty</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054">
                <a:tc>
                  <a:txBody>
                    <a:bodyPr/>
                    <a:lstStyle/>
                    <a:p>
                      <a:r>
                        <a:rPr lang="en-AU" sz="1600" dirty="0" smtClean="0"/>
                        <a:t>Oct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RNG Property Developments agree to sell most of the industrial land at Ling Siding</a:t>
                      </a:r>
                      <a:r>
                        <a:rPr lang="en-AU" sz="1600" baseline="0" dirty="0" smtClean="0"/>
                        <a:t> </a:t>
                      </a:r>
                      <a:r>
                        <a:rPr lang="en-AU" sz="1600" dirty="0" smtClean="0"/>
                        <a:t> to</a:t>
                      </a:r>
                      <a:r>
                        <a:rPr lang="en-AU" sz="1600" baseline="0" dirty="0" smtClean="0"/>
                        <a:t> DRI, subject to grant funding</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9766">
                <a:tc>
                  <a:txBody>
                    <a:bodyPr/>
                    <a:lstStyle/>
                    <a:p>
                      <a:r>
                        <a:rPr lang="en-AU" sz="1600" dirty="0" smtClean="0"/>
                        <a:t>Dec 2013</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Details of “value for money test” for the grant released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8030">
                <a:tc>
                  <a:txBody>
                    <a:bodyPr/>
                    <a:lstStyle/>
                    <a:p>
                      <a:r>
                        <a:rPr lang="en-AU" sz="1600" dirty="0" smtClean="0"/>
                        <a:t>June 2014</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DRI submits over 400 pages of documentation for value for money test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4328">
                <a:tc>
                  <a:txBody>
                    <a:bodyPr/>
                    <a:lstStyle/>
                    <a:p>
                      <a:r>
                        <a:rPr lang="en-AU" sz="1600" dirty="0" smtClean="0"/>
                        <a:t>25</a:t>
                      </a:r>
                      <a:r>
                        <a:rPr lang="en-AU" sz="1600" baseline="0" dirty="0" smtClean="0"/>
                        <a:t> </a:t>
                      </a:r>
                      <a:r>
                        <a:rPr lang="en-AU" sz="1600" dirty="0" smtClean="0"/>
                        <a:t>Aug 2014</a:t>
                      </a:r>
                      <a:endParaRPr lang="en-AU"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dirty="0" smtClean="0"/>
                        <a:t>Assistant Minister for</a:t>
                      </a:r>
                      <a:r>
                        <a:rPr lang="en-AU" sz="1600" baseline="0" dirty="0" smtClean="0"/>
                        <a:t> Infrastructure writes to DRI confirming grant, but subject to negotiation of a grant deed (draft grant deed is 46 pages).</a:t>
                      </a:r>
                      <a:endParaRPr lang="en-AU" sz="1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10.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1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1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2.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9.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1.xml><?xml version="1.0" encoding="utf-8"?>
<a:theme xmlns:a="http://schemas.openxmlformats.org/drawingml/2006/main" name="1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2.xml><?xml version="1.0" encoding="utf-8"?>
<a:theme xmlns:a="http://schemas.openxmlformats.org/drawingml/2006/main" name="2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3.xml><?xml version="1.0" encoding="utf-8"?>
<a:theme xmlns:a="http://schemas.openxmlformats.org/drawingml/2006/main" name="3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4.xml><?xml version="1.0" encoding="utf-8"?>
<a:theme xmlns:a="http://schemas.openxmlformats.org/drawingml/2006/main" name="4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5.xml><?xml version="1.0" encoding="utf-8"?>
<a:theme xmlns:a="http://schemas.openxmlformats.org/drawingml/2006/main" name="5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6.xml><?xml version="1.0" encoding="utf-8"?>
<a:theme xmlns:a="http://schemas.openxmlformats.org/drawingml/2006/main" name="6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xmlns="" name="KPMG Report Standard Template.potx" id="{A590A56A-B9A2-4388-BC66-4C11068BA15D}" vid="{2819B47E-EC1A-4A20-89AF-085FF34B33CE}"/>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8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9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2045</Words>
  <Application>Microsoft Macintosh PowerPoint</Application>
  <PresentationFormat>On-screen Show (4:3)</PresentationFormat>
  <Paragraphs>317</Paragraphs>
  <Slides>42</Slides>
  <Notes>3</Notes>
  <HiddenSlides>0</HiddenSlides>
  <MMClips>0</MMClips>
  <ScaleCrop>false</ScaleCrop>
  <HeadingPairs>
    <vt:vector size="4" baseType="variant">
      <vt:variant>
        <vt:lpstr>Theme</vt:lpstr>
      </vt:variant>
      <vt:variant>
        <vt:i4>16</vt:i4>
      </vt:variant>
      <vt:variant>
        <vt:lpstr>Slide Titles</vt:lpstr>
      </vt:variant>
      <vt:variant>
        <vt:i4>42</vt:i4>
      </vt:variant>
    </vt:vector>
  </HeadingPairs>
  <TitlesOfParts>
    <vt:vector size="58" baseType="lpstr">
      <vt:lpstr>Office Theme</vt:lpstr>
      <vt:lpstr>Executive</vt:lpstr>
      <vt:lpstr>1_Executive</vt:lpstr>
      <vt:lpstr>3_Executive</vt:lpstr>
      <vt:lpstr>4_Executive</vt:lpstr>
      <vt:lpstr>5_Executive</vt:lpstr>
      <vt:lpstr>7_Executive</vt:lpstr>
      <vt:lpstr>8_Executive</vt:lpstr>
      <vt:lpstr>9_Executive</vt:lpstr>
      <vt:lpstr>CREATE REPORT A4</vt:lpstr>
      <vt:lpstr>1_CREATE REPORT A4</vt:lpstr>
      <vt:lpstr>2_CREATE REPORT A4</vt:lpstr>
      <vt:lpstr>3_CREATE REPORT A4</vt:lpstr>
      <vt:lpstr>4_CREATE REPORT A4</vt:lpstr>
      <vt:lpstr>5_CREATE REPORT A4</vt:lpstr>
      <vt:lpstr>6_CREATE REPORT A4</vt:lpstr>
      <vt:lpstr>Dorset Renewable Industries Pty. Ltd. </vt:lpstr>
      <vt:lpstr>   Dorset  Renewable Industries Pty. Ltd. ABN  84 163 324 034  </vt:lpstr>
      <vt:lpstr>Who we are</vt:lpstr>
      <vt:lpstr>Our Broad Objectives</vt:lpstr>
      <vt:lpstr> Wendy Mitchell</vt:lpstr>
      <vt:lpstr>Program</vt:lpstr>
      <vt:lpstr> Wendy Mitchell</vt:lpstr>
      <vt:lpstr>PowerPoint Presentation</vt:lpstr>
      <vt:lpstr>Grant Timeline </vt:lpstr>
      <vt:lpstr>About our Grant </vt:lpstr>
      <vt:lpstr>Summary</vt:lpstr>
      <vt:lpstr> Dale Jessup</vt:lpstr>
      <vt:lpstr>Ling Siding Site Refurbishment</vt:lpstr>
      <vt:lpstr>Previous Transformer Yard</vt:lpstr>
      <vt:lpstr>Kiln and Boiler Area</vt:lpstr>
      <vt:lpstr>Inside Sawmill Building</vt:lpstr>
      <vt:lpstr>Condition of Buildings</vt:lpstr>
      <vt:lpstr>Weighbridge Foundation</vt:lpstr>
      <vt:lpstr>Ling Siding Site Refurbishment</vt:lpstr>
      <vt:lpstr>Ling Siding Site Refurbishment</vt:lpstr>
      <vt:lpstr>Ling Siding Site Refurbishment</vt:lpstr>
      <vt:lpstr>Ling Siding Site Refurbishment</vt:lpstr>
      <vt:lpstr>Ling Siding Site Refurbishment</vt:lpstr>
      <vt:lpstr> Ken Hall</vt:lpstr>
      <vt:lpstr> Michael Brill</vt:lpstr>
      <vt:lpstr>Future Opportunities</vt:lpstr>
      <vt:lpstr>Potential timber industries</vt:lpstr>
      <vt:lpstr> David Hamilton</vt:lpstr>
      <vt:lpstr>Overview</vt:lpstr>
      <vt:lpstr>Advantages of possible Ethanol Plant</vt:lpstr>
      <vt:lpstr>Status of ethanol plant</vt:lpstr>
      <vt:lpstr>Ethtec Pilot Plant Phase 1 and Phase 2</vt:lpstr>
      <vt:lpstr>Ethtec Pilot Plant Phase 1 and Phase 2</vt:lpstr>
      <vt:lpstr>Ethtec Pilot Plant Phase 1 and Phase 2</vt:lpstr>
      <vt:lpstr>Ethtec Pilot Plant Phase 1 and Phase 2</vt:lpstr>
      <vt:lpstr>Next Steps</vt:lpstr>
      <vt:lpstr> Jeremy Wilson, Esk Mapping and GIS</vt:lpstr>
      <vt:lpstr> David Hamilton</vt:lpstr>
      <vt:lpstr>Funding</vt:lpstr>
      <vt:lpstr>Cooperative</vt:lpstr>
      <vt:lpstr>Conclusions</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Dorset Renewable Industries Pty. Ltd. July 2014.</dc:title>
  <dc:creator>KC &amp; KN  Hall</dc:creator>
  <cp:lastModifiedBy>Sharon Giblett</cp:lastModifiedBy>
  <cp:revision>59</cp:revision>
  <dcterms:created xsi:type="dcterms:W3CDTF">2014-10-14T04:06:22Z</dcterms:created>
  <dcterms:modified xsi:type="dcterms:W3CDTF">2015-02-24T10:37:37Z</dcterms:modified>
</cp:coreProperties>
</file>